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0"/>
  </p:handoutMasterIdLst>
  <p:sldIdLst>
    <p:sldId id="272" r:id="rId2"/>
    <p:sldId id="275" r:id="rId3"/>
    <p:sldId id="273" r:id="rId4"/>
    <p:sldId id="257" r:id="rId5"/>
    <p:sldId id="266" r:id="rId6"/>
    <p:sldId id="267" r:id="rId7"/>
    <p:sldId id="274" r:id="rId8"/>
    <p:sldId id="259" r:id="rId9"/>
    <p:sldId id="263" r:id="rId10"/>
    <p:sldId id="276" r:id="rId11"/>
    <p:sldId id="271" r:id="rId12"/>
    <p:sldId id="261" r:id="rId13"/>
    <p:sldId id="262" r:id="rId14"/>
    <p:sldId id="265" r:id="rId15"/>
    <p:sldId id="264" r:id="rId16"/>
    <p:sldId id="268" r:id="rId17"/>
    <p:sldId id="269" r:id="rId18"/>
    <p:sldId id="270" r:id="rId19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FF"/>
    <a:srgbClr val="FF9900"/>
    <a:srgbClr val="4B2815"/>
    <a:srgbClr val="30883F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707" autoAdjust="0"/>
  </p:normalViewPr>
  <p:slideViewPr>
    <p:cSldViewPr snapToGrid="0">
      <p:cViewPr varScale="1">
        <p:scale>
          <a:sx n="110" d="100"/>
          <a:sy n="110" d="100"/>
        </p:scale>
        <p:origin x="9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20E91-706E-41A1-93CB-58F341584DA0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0C67B0-A18E-4347-9E37-EA294992D9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8219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CBD1-742C-4439-AD1F-D6AEF499D4D6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B3DE-E665-45F5-827D-79B60C812B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7493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CBD1-742C-4439-AD1F-D6AEF499D4D6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B3DE-E665-45F5-827D-79B60C812B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680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CBD1-742C-4439-AD1F-D6AEF499D4D6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B3DE-E665-45F5-827D-79B60C812B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688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CBD1-742C-4439-AD1F-D6AEF499D4D6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B3DE-E665-45F5-827D-79B60C812B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054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CBD1-742C-4439-AD1F-D6AEF499D4D6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B3DE-E665-45F5-827D-79B60C812B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1767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CBD1-742C-4439-AD1F-D6AEF499D4D6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B3DE-E665-45F5-827D-79B60C812B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021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CBD1-742C-4439-AD1F-D6AEF499D4D6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B3DE-E665-45F5-827D-79B60C812B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007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CBD1-742C-4439-AD1F-D6AEF499D4D6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B3DE-E665-45F5-827D-79B60C812B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8889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CBD1-742C-4439-AD1F-D6AEF499D4D6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B3DE-E665-45F5-827D-79B60C812B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604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CBD1-742C-4439-AD1F-D6AEF499D4D6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B3DE-E665-45F5-827D-79B60C812B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7274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6CBD1-742C-4439-AD1F-D6AEF499D4D6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0B3DE-E665-45F5-827D-79B60C812B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879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6CBD1-742C-4439-AD1F-D6AEF499D4D6}" type="datetimeFigureOut">
              <a:rPr lang="it-IT" smtClean="0"/>
              <a:t>19/01/2024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0B3DE-E665-45F5-827D-79B60C812B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0642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F59C6E6-21AB-46EE-A48E-7DBBC117D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58" y="2551611"/>
            <a:ext cx="7886700" cy="3300549"/>
          </a:xfrm>
        </p:spPr>
        <p:txBody>
          <a:bodyPr>
            <a:noAutofit/>
          </a:bodyPr>
          <a:lstStyle/>
          <a:p>
            <a:pPr algn="ctr"/>
            <a:r>
              <a:rPr lang="it-IT" sz="6000" b="1" dirty="0">
                <a:solidFill>
                  <a:srgbClr val="C00000"/>
                </a:solidFill>
                <a:latin typeface="Bahnschrift SemiBold" panose="020B0502040204020203" pitchFamily="34" charset="0"/>
              </a:rPr>
              <a:t>L’animazione Missionaria </a:t>
            </a:r>
            <a:br>
              <a:rPr lang="it-IT" sz="6000" b="1" dirty="0">
                <a:solidFill>
                  <a:srgbClr val="C00000"/>
                </a:solidFill>
                <a:latin typeface="Bahnschrift SemiBold" panose="020B0502040204020203" pitchFamily="34" charset="0"/>
              </a:rPr>
            </a:br>
            <a:r>
              <a:rPr lang="it-IT" sz="6000" b="1" dirty="0">
                <a:solidFill>
                  <a:srgbClr val="C00000"/>
                </a:solidFill>
                <a:latin typeface="Bahnschrift SemiBold" panose="020B0502040204020203" pitchFamily="34" charset="0"/>
              </a:rPr>
              <a:t>nel C</a:t>
            </a:r>
            <a:r>
              <a:rPr lang="it-IT" sz="6000" b="1" dirty="0" smtClean="0">
                <a:solidFill>
                  <a:srgbClr val="C00000"/>
                </a:solidFill>
                <a:latin typeface="Bahnschrift SemiBold" panose="020B0502040204020203" pitchFamily="34" charset="0"/>
              </a:rPr>
              <a:t>ammino </a:t>
            </a:r>
            <a:r>
              <a:rPr lang="it-IT" sz="6000" b="1" dirty="0">
                <a:solidFill>
                  <a:srgbClr val="C00000"/>
                </a:solidFill>
                <a:latin typeface="Bahnschrift SemiBold" panose="020B0502040204020203" pitchFamily="34" charset="0"/>
              </a:rPr>
              <a:t>S</a:t>
            </a:r>
            <a:r>
              <a:rPr lang="it-IT" sz="6000" b="1" dirty="0" smtClean="0">
                <a:solidFill>
                  <a:srgbClr val="C00000"/>
                </a:solidFill>
                <a:latin typeface="Bahnschrift SemiBold" panose="020B0502040204020203" pitchFamily="34" charset="0"/>
              </a:rPr>
              <a:t>inodale</a:t>
            </a:r>
            <a:endParaRPr lang="it-IT" sz="6000" b="1" dirty="0">
              <a:solidFill>
                <a:srgbClr val="C00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="" xmlns:a16="http://schemas.microsoft.com/office/drawing/2014/main" id="{6E90A4AD-7873-46B1-BFA4-D4A3B891822B}"/>
              </a:ext>
            </a:extLst>
          </p:cNvPr>
          <p:cNvSpPr/>
          <p:nvPr/>
        </p:nvSpPr>
        <p:spPr>
          <a:xfrm>
            <a:off x="1691640" y="985968"/>
            <a:ext cx="57607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latin typeface="Antique Olive Roman" panose="020B0603020204030204" pitchFamily="34" charset="0"/>
              </a:rPr>
              <a:t>2ª Assemblea Missionaria Diocesana Anno Pastorale 2023/2024 </a:t>
            </a:r>
          </a:p>
          <a:p>
            <a:pPr algn="ctr"/>
            <a:r>
              <a:rPr lang="it-IT" dirty="0">
                <a:latin typeface="Antique Olive Roman" panose="020B0603020204030204" pitchFamily="34" charset="0"/>
              </a:rPr>
              <a:t>Sabato 20 gennaio 2024</a:t>
            </a:r>
          </a:p>
        </p:txBody>
      </p:sp>
    </p:spTree>
    <p:extLst>
      <p:ext uri="{BB962C8B-B14F-4D97-AF65-F5344CB8AC3E}">
        <p14:creationId xmlns:p14="http://schemas.microsoft.com/office/powerpoint/2010/main" val="4162615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moria interna 4"/>
          <p:cNvSpPr/>
          <p:nvPr/>
        </p:nvSpPr>
        <p:spPr>
          <a:xfrm>
            <a:off x="435430" y="374469"/>
            <a:ext cx="3474719" cy="4345577"/>
          </a:xfrm>
          <a:prstGeom prst="flowChartInternalStorage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I</a:t>
            </a:r>
            <a:r>
              <a:rPr lang="it-IT" sz="2000" dirty="0" smtClean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l 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Padre, attraverso l’invio del Figlio e il dono dello Spirito, ci coinvolge in un </a:t>
            </a:r>
            <a:r>
              <a:rPr lang="it-IT" sz="2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dinamismo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 di </a:t>
            </a:r>
            <a:r>
              <a:rPr lang="it-IT" sz="2000" dirty="0">
                <a:solidFill>
                  <a:srgbClr val="0070C0"/>
                </a:solidFill>
                <a:latin typeface="Bookman Old Style" panose="02050604050505020204" pitchFamily="18" charset="0"/>
              </a:rPr>
              <a:t>comunione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 e di </a:t>
            </a:r>
            <a:r>
              <a:rPr lang="it-IT" sz="2000" dirty="0">
                <a:solidFill>
                  <a:srgbClr val="0070C0"/>
                </a:solidFill>
                <a:latin typeface="Bookman Old Style" panose="02050604050505020204" pitchFamily="18" charset="0"/>
              </a:rPr>
              <a:t>missione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 che ci fa passare dall’io al noi e ci pone a servizio del mondo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algn="ctr"/>
            <a:endParaRPr lang="it-IT" dirty="0"/>
          </a:p>
        </p:txBody>
      </p:sp>
      <p:sp>
        <p:nvSpPr>
          <p:cNvPr id="6" name="Memoria interna 5"/>
          <p:cNvSpPr/>
          <p:nvPr/>
        </p:nvSpPr>
        <p:spPr>
          <a:xfrm>
            <a:off x="4850675" y="1480457"/>
            <a:ext cx="3688080" cy="5042264"/>
          </a:xfrm>
          <a:prstGeom prst="flowChartInternalStorag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Vivere </a:t>
            </a:r>
            <a:r>
              <a:rPr lang="it-IT" dirty="0">
                <a:solidFill>
                  <a:srgbClr val="0070C0"/>
                </a:solidFill>
                <a:latin typeface="Bookman Old Style" panose="02050604050505020204" pitchFamily="18" charset="0"/>
              </a:rPr>
              <a:t>la missione della Chiesa in questi contesti </a:t>
            </a:r>
            <a:endParaRPr lang="it-IT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it-IT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(</a:t>
            </a:r>
            <a:r>
              <a:rPr lang="it-IT" sz="1600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muticulturali </a:t>
            </a:r>
            <a:r>
              <a:rPr lang="it-IT" sz="1600" i="1" dirty="0">
                <a:solidFill>
                  <a:srgbClr val="0070C0"/>
                </a:solidFill>
                <a:latin typeface="Bookman Old Style" panose="02050604050505020204" pitchFamily="18" charset="0"/>
              </a:rPr>
              <a:t>e multireligiosi</a:t>
            </a:r>
            <a:r>
              <a:rPr lang="it-IT" sz="1600" dirty="0">
                <a:solidFill>
                  <a:srgbClr val="0070C0"/>
                </a:solidFill>
                <a:latin typeface="Bookman Old Style" panose="02050604050505020204" pitchFamily="18" charset="0"/>
              </a:rPr>
              <a:t>) </a:t>
            </a:r>
            <a:r>
              <a:rPr lang="it-IT" dirty="0">
                <a:solidFill>
                  <a:srgbClr val="0070C0"/>
                </a:solidFill>
                <a:latin typeface="Bookman Old Style" panose="02050604050505020204" pitchFamily="18" charset="0"/>
              </a:rPr>
              <a:t>richiede uno stile di </a:t>
            </a:r>
            <a:r>
              <a:rPr lang="it-IT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presenza</a:t>
            </a:r>
            <a:r>
              <a:rPr lang="it-IT" dirty="0">
                <a:solidFill>
                  <a:srgbClr val="0070C0"/>
                </a:solidFill>
                <a:latin typeface="Bookman Old Style" panose="02050604050505020204" pitchFamily="18" charset="0"/>
              </a:rPr>
              <a:t>, </a:t>
            </a:r>
            <a:r>
              <a:rPr lang="it-IT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servizio</a:t>
            </a:r>
            <a:r>
              <a:rPr lang="it-IT" dirty="0">
                <a:solidFill>
                  <a:srgbClr val="0070C0"/>
                </a:solidFill>
                <a:latin typeface="Bookman Old Style" panose="02050604050505020204" pitchFamily="18" charset="0"/>
              </a:rPr>
              <a:t> e </a:t>
            </a:r>
            <a:r>
              <a:rPr lang="it-IT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annuncio</a:t>
            </a:r>
            <a:r>
              <a:rPr lang="it-IT" dirty="0">
                <a:solidFill>
                  <a:srgbClr val="0070C0"/>
                </a:solidFill>
                <a:latin typeface="Bookman Old Style" panose="02050604050505020204" pitchFamily="18" charset="0"/>
              </a:rPr>
              <a:t> che cerca di costruire </a:t>
            </a:r>
            <a:r>
              <a:rPr lang="it-IT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ponti</a:t>
            </a:r>
            <a:r>
              <a:rPr lang="it-IT" dirty="0">
                <a:solidFill>
                  <a:srgbClr val="0070C0"/>
                </a:solidFill>
                <a:latin typeface="Bookman Old Style" panose="02050604050505020204" pitchFamily="18" charset="0"/>
              </a:rPr>
              <a:t>, </a:t>
            </a:r>
            <a:r>
              <a:rPr lang="it-IT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coltivare la comprensione reciproca e impegnarsi in un’evangelizzazione che accompagna, ascolta e impara.</a:t>
            </a:r>
          </a:p>
          <a:p>
            <a:pPr algn="ctr"/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08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/>
          <p:cNvSpPr txBox="1">
            <a:spLocks/>
          </p:cNvSpPr>
          <p:nvPr/>
        </p:nvSpPr>
        <p:spPr>
          <a:xfrm>
            <a:off x="849085" y="2053884"/>
            <a:ext cx="7445829" cy="4065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300" b="1" dirty="0">
                <a:latin typeface="Antique Olive Roman" panose="020B0603020204030204" pitchFamily="34" charset="0"/>
              </a:rPr>
              <a:t>Vivere in situazione difficili</a:t>
            </a:r>
            <a:r>
              <a:rPr lang="it-IT" sz="3300" dirty="0">
                <a:latin typeface="Antique Olive Roman" panose="020B0603020204030204" pitchFamily="34" charset="0"/>
              </a:rPr>
              <a:t> </a:t>
            </a:r>
            <a:r>
              <a:rPr lang="it-IT" sz="3300" b="1" dirty="0">
                <a:latin typeface="Antique Olive Roman" panose="020B0603020204030204" pitchFamily="34" charset="0"/>
              </a:rPr>
              <a:t>accettandole</a:t>
            </a:r>
            <a:r>
              <a:rPr lang="it-IT" sz="3300" dirty="0"/>
              <a:t>! </a:t>
            </a:r>
          </a:p>
          <a:p>
            <a:pPr marL="0" indent="0">
              <a:buNone/>
            </a:pPr>
            <a:r>
              <a:rPr lang="it-IT" sz="3300" dirty="0"/>
              <a:t>Accettazione della </a:t>
            </a:r>
            <a:r>
              <a:rPr lang="it-IT" sz="3300" b="1" dirty="0"/>
              <a:t>dimensione precaria dell’esistenza</a:t>
            </a:r>
            <a:r>
              <a:rPr lang="it-IT" sz="3300" dirty="0"/>
              <a:t> che aiuta a crescere di una </a:t>
            </a:r>
            <a:r>
              <a:rPr lang="it-IT" sz="3300" b="1" dirty="0"/>
              <a:t>fiducia maggiore in Dio </a:t>
            </a:r>
            <a:r>
              <a:rPr lang="it-IT" sz="3300" dirty="0"/>
              <a:t>che guida la vita dell’uomo e dei popoli (si tratta quindi anche di una dimensione spirituale). Scelta di </a:t>
            </a:r>
            <a:r>
              <a:rPr lang="it-IT" sz="3300" b="1" dirty="0"/>
              <a:t>Prossimità</a:t>
            </a:r>
            <a:r>
              <a:rPr lang="it-IT" sz="3300" dirty="0"/>
              <a:t> mai di </a:t>
            </a:r>
            <a:r>
              <a:rPr lang="it-IT" sz="3300" b="1" dirty="0"/>
              <a:t>Fatalismo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3300" dirty="0"/>
              <a:t> </a:t>
            </a:r>
          </a:p>
          <a:p>
            <a:r>
              <a:rPr lang="it-IT" sz="3300" b="1" dirty="0">
                <a:latin typeface="Antique Olive Roman" panose="020B0603020204030204" pitchFamily="34" charset="0"/>
              </a:rPr>
              <a:t>Immersione in una realtà di vita più essenziale</a:t>
            </a:r>
            <a:r>
              <a:rPr lang="it-IT" sz="3300" dirty="0"/>
              <a:t>,</a:t>
            </a:r>
          </a:p>
          <a:p>
            <a:pPr marL="0" indent="0">
              <a:buNone/>
            </a:pPr>
            <a:r>
              <a:rPr lang="it-IT" sz="3300" dirty="0"/>
              <a:t>che chiede una </a:t>
            </a:r>
            <a:r>
              <a:rPr lang="it-IT" sz="3300" b="1" dirty="0"/>
              <a:t>conversione</a:t>
            </a:r>
            <a:r>
              <a:rPr lang="it-IT" sz="3300" dirty="0"/>
              <a:t> di vita partendo dal discernere </a:t>
            </a:r>
            <a:r>
              <a:rPr lang="it-IT" sz="3300" b="1" dirty="0"/>
              <a:t>l’essenziale</a:t>
            </a:r>
            <a:r>
              <a:rPr lang="it-IT" sz="3300" dirty="0"/>
              <a:t> (il necessario) dal </a:t>
            </a:r>
            <a:r>
              <a:rPr lang="it-IT" sz="3300" b="1" dirty="0"/>
              <a:t>superfluo</a:t>
            </a:r>
            <a:r>
              <a:rPr lang="it-IT" sz="3300" dirty="0"/>
              <a:t>. Questo vale dal punto di vista materiale in concrete scelte di sobrietà e condivisione, ma anche spirituale e strutturale/ministeriale”                           La capacità di gioire di quanto la vita offre ci apre a livelli più profondi di Ringraziamento e Gioia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692331" y="592675"/>
            <a:ext cx="7759338" cy="861774"/>
          </a:xfrm>
          <a:prstGeom prst="rect">
            <a:avLst/>
          </a:prstGeom>
          <a:noFill/>
          <a:ln w="38100">
            <a:solidFill>
              <a:srgbClr val="3333FF"/>
            </a:solidFill>
          </a:ln>
        </p:spPr>
        <p:txBody>
          <a:bodyPr wrap="square" rtlCol="0">
            <a:spAutoFit/>
          </a:bodyPr>
          <a:lstStyle/>
          <a:p>
            <a:r>
              <a:rPr lang="it-IT" sz="3200" b="1" dirty="0"/>
              <a:t>a)  IMMERSIONE IN UNA REALTA’ “ALTRA” </a:t>
            </a:r>
            <a:endParaRPr lang="it-IT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741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61851" y="1689463"/>
            <a:ext cx="8031073" cy="14282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200" dirty="0">
                <a:latin typeface="Antique Olive Roman"/>
              </a:rPr>
              <a:t>Parte importante della Realtà con cui si </a:t>
            </a:r>
            <a:r>
              <a:rPr lang="it-IT" sz="3200" dirty="0" smtClean="0">
                <a:latin typeface="Antique Olive Roman"/>
              </a:rPr>
              <a:t>viene </a:t>
            </a:r>
            <a:r>
              <a:rPr lang="it-IT" sz="3200" dirty="0">
                <a:latin typeface="Antique Olive Roman"/>
              </a:rPr>
              <a:t>chiamati a confrontarsi è anche la </a:t>
            </a:r>
            <a:r>
              <a:rPr lang="it-IT" sz="3200" dirty="0" smtClean="0">
                <a:latin typeface="Antique Olive Roman"/>
              </a:rPr>
              <a:t>Cultura</a:t>
            </a:r>
            <a:r>
              <a:rPr lang="it-IT" sz="3200" dirty="0">
                <a:latin typeface="Antique Olive Roman"/>
              </a:rPr>
              <a:t>, che è diversa </a:t>
            </a:r>
            <a:r>
              <a:rPr lang="it-IT" sz="3200" dirty="0" smtClean="0">
                <a:latin typeface="Antique Olive Roman"/>
              </a:rPr>
              <a:t>dalla tua ma </a:t>
            </a:r>
            <a:r>
              <a:rPr lang="it-IT" sz="3200" dirty="0">
                <a:latin typeface="Antique Olive Roman"/>
              </a:rPr>
              <a:t>non per </a:t>
            </a:r>
            <a:r>
              <a:rPr lang="it-IT" sz="3200" dirty="0" smtClean="0">
                <a:latin typeface="Antique Olive Roman"/>
              </a:rPr>
              <a:t>questo </a:t>
            </a:r>
            <a:r>
              <a:rPr lang="it-IT" sz="3200" dirty="0">
                <a:latin typeface="Antique Olive Roman"/>
              </a:rPr>
              <a:t>“minore”. 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51076" y="429400"/>
            <a:ext cx="8241848" cy="954107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endParaRPr lang="it-IT" sz="1200" b="1" dirty="0"/>
          </a:p>
          <a:p>
            <a:r>
              <a:rPr lang="it-IT" sz="3200" b="1" dirty="0"/>
              <a:t>b)  IMMERSIONE IN UNA CULTURA “DIVERSA” </a:t>
            </a:r>
            <a:endParaRPr lang="it-IT" sz="3200" dirty="0"/>
          </a:p>
          <a:p>
            <a:endParaRPr lang="it-IT" sz="12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667" y="3580379"/>
            <a:ext cx="2526901" cy="2993028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513805" y="4015808"/>
            <a:ext cx="586386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ATTENZIONE: la mentalità e l’approccio con cui ci immergiamo in questa realtà fanno la differenza tra Vacanziere/Turista, Emigrante/Professionista e Missionario</a:t>
            </a:r>
          </a:p>
          <a:p>
            <a:r>
              <a:rPr lang="it-IT" sz="2400" b="1" dirty="0"/>
              <a:t>In-</a:t>
            </a:r>
            <a:r>
              <a:rPr lang="it-IT" sz="2400" b="1" dirty="0" err="1"/>
              <a:t>Culturarsi</a:t>
            </a:r>
            <a:r>
              <a:rPr lang="it-IT" sz="2400" b="1" dirty="0"/>
              <a:t> = </a:t>
            </a:r>
            <a:r>
              <a:rPr lang="it-IT" sz="2400" dirty="0"/>
              <a:t>entrare e lasciarsi </a:t>
            </a:r>
            <a:endParaRPr lang="it-IT" sz="2400" dirty="0" smtClean="0"/>
          </a:p>
          <a:p>
            <a:r>
              <a:rPr lang="it-IT" sz="2400" dirty="0"/>
              <a:t> </a:t>
            </a:r>
            <a:r>
              <a:rPr lang="it-IT" sz="2400" dirty="0" smtClean="0"/>
              <a:t>                               (trasformare ?) rinnovare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680734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7061" y="1750424"/>
            <a:ext cx="8288927" cy="3779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Il dono dell’apertura mentale</a:t>
            </a:r>
            <a:r>
              <a:rPr lang="it-IT" dirty="0"/>
              <a:t> che non è un “recipiente più grande” dove ci può stare dentro di tutto. L’apertura mentale consiste nella crescita della visione personale (che rimarrà comunque sempre limitata e parziale) capace di interagire, rinnovarsi, rigenerarsi a partire dal confronto con persone ed esperienze cercate e/o “capitate”. Questa crescita non ha termine ed è la sola che permette di rimanere “vivi” dentro.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39262" y="365760"/>
            <a:ext cx="3688898" cy="677108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endParaRPr lang="it-IT" sz="1200" b="1" dirty="0"/>
          </a:p>
          <a:p>
            <a:r>
              <a:rPr lang="it-IT" sz="1400" b="1" dirty="0"/>
              <a:t>b)   IMMERSIONE IN UNA CULTURA “DIVERSA” </a:t>
            </a:r>
            <a:endParaRPr lang="it-IT" sz="1400" dirty="0"/>
          </a:p>
          <a:p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2751473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66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4775" y="1628503"/>
            <a:ext cx="8018962" cy="50248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/>
              <a:t>La scoperta del popolo di Dio come soggetto </a:t>
            </a:r>
            <a:r>
              <a:rPr lang="it-IT" dirty="0"/>
              <a:t>(non</a:t>
            </a:r>
            <a:r>
              <a:rPr lang="it-IT" b="1" i="1" dirty="0"/>
              <a:t> </a:t>
            </a:r>
            <a:r>
              <a:rPr lang="it-IT" dirty="0"/>
              <a:t>= a essere oggetto e recipiente o peggio “cliente”) di </a:t>
            </a:r>
            <a:r>
              <a:rPr lang="it-IT" b="1" dirty="0"/>
              <a:t>evangelizzazione</a:t>
            </a:r>
            <a:r>
              <a:rPr lang="it-IT" dirty="0"/>
              <a:t> (= riconoscere la pluralità dei doni e delle responsabilità nella Chiesa –Famiglia-Comunità di Fede) e </a:t>
            </a:r>
            <a:r>
              <a:rPr lang="it-IT" b="1" dirty="0"/>
              <a:t>Missione</a:t>
            </a:r>
            <a:r>
              <a:rPr lang="it-IT" dirty="0"/>
              <a:t>. Aspetto quest’ultimo che chiama in causa ogni chiesa locale sul tema dell’esercizio del potere e della ministerialità.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La scoperta dell’Altro</a:t>
            </a:r>
            <a:r>
              <a:rPr lang="it-IT" dirty="0"/>
              <a:t> che ha un credo differente, </a:t>
            </a:r>
            <a:r>
              <a:rPr lang="it-IT" b="1" u="sng" dirty="0"/>
              <a:t>come “fratello in umanità</a:t>
            </a:r>
            <a:r>
              <a:rPr lang="it-IT" b="1" dirty="0"/>
              <a:t>”.</a:t>
            </a:r>
            <a:r>
              <a:rPr lang="it-IT" dirty="0"/>
              <a:t> Questa attitudine è tipica di chi vive in un paese dove “conosce” di </a:t>
            </a:r>
            <a:r>
              <a:rPr lang="it-IT" b="1" dirty="0"/>
              <a:t>essere</a:t>
            </a:r>
            <a:r>
              <a:rPr lang="it-IT" dirty="0"/>
              <a:t> minoranza (diverso dal “diventare” minoranza). Questa attitudine predispone all’</a:t>
            </a:r>
            <a:r>
              <a:rPr lang="it-IT" b="1" u="sng" dirty="0"/>
              <a:t>accoglienza positiva </a:t>
            </a:r>
            <a:r>
              <a:rPr lang="it-IT" dirty="0"/>
              <a:t>insegna a rimuovere la paura di perdere qualcosa e aumenta/rafforza dialogo e cooperazione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757645" y="510948"/>
            <a:ext cx="4972595" cy="723275"/>
          </a:xfrm>
          <a:prstGeom prst="rect">
            <a:avLst/>
          </a:prstGeom>
          <a:noFill/>
          <a:ln w="38100">
            <a:solidFill>
              <a:srgbClr val="3333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/>
              <a:t>c)</a:t>
            </a:r>
            <a:r>
              <a:rPr lang="it-IT" sz="3200" dirty="0"/>
              <a:t>   </a:t>
            </a:r>
            <a:r>
              <a:rPr lang="it-IT" sz="3200" b="1" dirty="0"/>
              <a:t>UNA FEDE IN CAMMINO</a:t>
            </a:r>
          </a:p>
          <a:p>
            <a:pPr algn="ctr"/>
            <a:endParaRPr lang="it-IT" sz="900" b="1" dirty="0"/>
          </a:p>
        </p:txBody>
      </p:sp>
    </p:spTree>
    <p:extLst>
      <p:ext uri="{BB962C8B-B14F-4D97-AF65-F5344CB8AC3E}">
        <p14:creationId xmlns:p14="http://schemas.microsoft.com/office/powerpoint/2010/main" val="22033000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2193" y="531223"/>
            <a:ext cx="7886700" cy="56457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i="1" dirty="0"/>
          </a:p>
          <a:p>
            <a:pPr marL="0" indent="0">
              <a:buNone/>
            </a:pPr>
            <a:r>
              <a:rPr lang="it-IT" dirty="0">
                <a:latin typeface="Bahnschrift" panose="020B0502040204020203" pitchFamily="34" charset="0"/>
              </a:rPr>
              <a:t>il</a:t>
            </a:r>
            <a:r>
              <a:rPr lang="it-IT" dirty="0">
                <a:solidFill>
                  <a:srgbClr val="FF0000"/>
                </a:solidFill>
                <a:latin typeface="Bahnschrift" panose="020B0502040204020203" pitchFamily="34" charset="0"/>
              </a:rPr>
              <a:t> COME</a:t>
            </a:r>
            <a:r>
              <a:rPr lang="it-IT" dirty="0">
                <a:latin typeface="Bahnschrift" panose="020B0502040204020203" pitchFamily="34" charset="0"/>
              </a:rPr>
              <a:t>:</a:t>
            </a:r>
            <a:endParaRPr lang="it-IT" i="1" dirty="0"/>
          </a:p>
          <a:p>
            <a:pPr marL="0" indent="0" algn="ctr">
              <a:buNone/>
            </a:pPr>
            <a:endParaRPr lang="it-IT" i="1" dirty="0"/>
          </a:p>
          <a:p>
            <a:pPr marL="0" indent="0" algn="ctr">
              <a:buNone/>
            </a:pPr>
            <a:endParaRPr lang="it-IT" i="1" dirty="0"/>
          </a:p>
          <a:p>
            <a:pPr marL="0" indent="0" algn="ctr">
              <a:buNone/>
            </a:pPr>
            <a:endParaRPr lang="it-IT" i="1" dirty="0"/>
          </a:p>
          <a:p>
            <a:pPr marL="0" indent="0" algn="ctr">
              <a:buNone/>
            </a:pPr>
            <a:r>
              <a:rPr lang="it-IT" i="1" dirty="0"/>
              <a:t>ASCOLTIAMO L’ ESEMPIO di ATTIVITA’ di un DECANATO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3594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143">
              <a:schemeClr val="accent1">
                <a:lumMod val="20000"/>
                <a:lumOff val="80000"/>
              </a:schemeClr>
            </a:gs>
            <a:gs pos="0">
              <a:srgbClr val="92D050"/>
            </a:gs>
            <a:gs pos="74000">
              <a:schemeClr val="accent1">
                <a:lumMod val="20000"/>
                <a:lumOff val="8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2237397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rgbClr val="FF0000"/>
                </a:solidFill>
                <a:latin typeface="Bahnschrift" panose="020B0502040204020203" pitchFamily="34" charset="0"/>
              </a:rPr>
              <a:t/>
            </a:r>
            <a:br>
              <a:rPr lang="it-IT" dirty="0">
                <a:solidFill>
                  <a:srgbClr val="FF0000"/>
                </a:solidFill>
                <a:latin typeface="Bahnschrift" panose="020B0502040204020203" pitchFamily="34" charset="0"/>
              </a:rPr>
            </a:br>
            <a:r>
              <a:rPr lang="it-IT" dirty="0">
                <a:solidFill>
                  <a:srgbClr val="FF0000"/>
                </a:solidFill>
                <a:latin typeface="Bahnschrift" panose="020B0502040204020203" pitchFamily="34" charset="0"/>
              </a:rPr>
              <a:t>                       </a:t>
            </a:r>
            <a:r>
              <a:rPr lang="it-IT" dirty="0">
                <a:latin typeface="Bahnschrift" panose="020B0502040204020203" pitchFamily="34" charset="0"/>
              </a:rPr>
              <a:t>il</a:t>
            </a:r>
            <a:r>
              <a:rPr lang="it-IT" dirty="0">
                <a:solidFill>
                  <a:srgbClr val="FF0000"/>
                </a:solidFill>
                <a:latin typeface="Bahnschrift" panose="020B0502040204020203" pitchFamily="34" charset="0"/>
              </a:rPr>
              <a:t> COME</a:t>
            </a:r>
            <a:r>
              <a:rPr lang="it-IT" dirty="0">
                <a:latin typeface="Bahnschrift" panose="020B0502040204020203" pitchFamily="34" charset="0"/>
              </a:rPr>
              <a:t>: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     ESPONENDOCI al </a:t>
            </a:r>
            <a:br>
              <a:rPr lang="it-IT" dirty="0"/>
            </a:br>
            <a:r>
              <a:rPr lang="it-IT" dirty="0"/>
              <a:t>           ed </a:t>
            </a:r>
            <a:br>
              <a:rPr lang="it-IT" dirty="0"/>
            </a:br>
            <a:r>
              <a:rPr lang="it-IT" dirty="0"/>
              <a:t>     ESPONENDO    il    “</a:t>
            </a:r>
            <a:r>
              <a:rPr lang="it-IT" b="1" dirty="0">
                <a:solidFill>
                  <a:srgbClr val="0070C0"/>
                </a:solidFill>
              </a:rPr>
              <a:t>lontano</a:t>
            </a:r>
            <a:r>
              <a:rPr lang="it-IT" dirty="0"/>
              <a:t>”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2715065"/>
            <a:ext cx="7886700" cy="34618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i="1" dirty="0" smtClean="0"/>
          </a:p>
          <a:p>
            <a:pPr marL="0" indent="0">
              <a:buNone/>
            </a:pPr>
            <a:r>
              <a:rPr lang="it-IT" i="1" dirty="0" smtClean="0"/>
              <a:t>CONOSCERE </a:t>
            </a:r>
            <a:r>
              <a:rPr lang="it-IT" i="1" dirty="0"/>
              <a:t>E FAR CONOSCERE IL MONDO MISSIONARIO. </a:t>
            </a:r>
          </a:p>
          <a:p>
            <a:pPr marL="0" indent="0">
              <a:buNone/>
            </a:pPr>
            <a:endParaRPr lang="it-IT" sz="1000" dirty="0"/>
          </a:p>
          <a:p>
            <a:pPr marL="0" indent="0">
              <a:buNone/>
            </a:pPr>
            <a:r>
              <a:rPr lang="it-IT" dirty="0"/>
              <a:t>                Riviste e Mass Media </a:t>
            </a:r>
          </a:p>
          <a:p>
            <a:pPr marL="0" indent="0">
              <a:buNone/>
            </a:pPr>
            <a:endParaRPr lang="it-IT" sz="1000" dirty="0"/>
          </a:p>
          <a:p>
            <a:pPr marL="0" indent="0">
              <a:buNone/>
            </a:pPr>
            <a:r>
              <a:rPr lang="it-IT" dirty="0"/>
              <a:t>                            Testimonianze vive </a:t>
            </a:r>
          </a:p>
          <a:p>
            <a:pPr marL="0" indent="0">
              <a:buNone/>
            </a:pPr>
            <a:endParaRPr lang="it-IT" sz="1000" dirty="0"/>
          </a:p>
          <a:p>
            <a:pPr marL="0" indent="0">
              <a:buNone/>
            </a:pPr>
            <a:r>
              <a:rPr lang="it-IT" dirty="0"/>
              <a:t>                                               STABILIRE  </a:t>
            </a:r>
            <a:r>
              <a:rPr lang="it-IT" dirty="0">
                <a:solidFill>
                  <a:srgbClr val="C00000"/>
                </a:solidFill>
              </a:rPr>
              <a:t>RELAZIONI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="" xmlns:a16="http://schemas.microsoft.com/office/drawing/2014/main" id="{001E2650-F18A-4D71-9015-3634705BBA00}"/>
              </a:ext>
            </a:extLst>
          </p:cNvPr>
          <p:cNvSpPr/>
          <p:nvPr/>
        </p:nvSpPr>
        <p:spPr>
          <a:xfrm>
            <a:off x="886265" y="858129"/>
            <a:ext cx="6625883" cy="17021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394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143">
              <a:schemeClr val="accent1">
                <a:lumMod val="20000"/>
                <a:lumOff val="80000"/>
              </a:schemeClr>
            </a:gs>
            <a:gs pos="0">
              <a:srgbClr val="92D050"/>
            </a:gs>
            <a:gs pos="74000">
              <a:schemeClr val="accent1">
                <a:lumMod val="20000"/>
                <a:lumOff val="8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1026942"/>
            <a:ext cx="7886700" cy="5150021"/>
          </a:xfrm>
        </p:spPr>
        <p:txBody>
          <a:bodyPr/>
          <a:lstStyle/>
          <a:p>
            <a:pPr marL="0" indent="0" algn="ctr">
              <a:buNone/>
            </a:pPr>
            <a:r>
              <a:rPr lang="it-IT" sz="40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Conoscenza</a:t>
            </a:r>
            <a:r>
              <a:rPr lang="it-IT" sz="3600" i="1" dirty="0">
                <a:latin typeface="Arial" panose="020B0604020202020204" pitchFamily="34" charset="0"/>
                <a:cs typeface="Arial" panose="020B0604020202020204" pitchFamily="34" charset="0"/>
              </a:rPr>
              <a:t> e  </a:t>
            </a:r>
            <a:r>
              <a:rPr lang="it-IT" sz="40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Relazioni</a:t>
            </a:r>
            <a:r>
              <a:rPr lang="it-IT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it-IT" sz="3600" i="1" dirty="0">
                <a:latin typeface="Arial" panose="020B0604020202020204" pitchFamily="34" charset="0"/>
                <a:cs typeface="Arial" panose="020B0604020202020204" pitchFamily="34" charset="0"/>
              </a:rPr>
              <a:t>ci obbligano a riflettere su:</a:t>
            </a:r>
            <a:endParaRPr lang="it-IT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3600" i="1" dirty="0">
                <a:latin typeface="Arial" panose="020B0604020202020204" pitchFamily="34" charset="0"/>
                <a:cs typeface="Arial" panose="020B0604020202020204" pitchFamily="34" charset="0"/>
              </a:rPr>
              <a:t>    Giustizia sociale globale (Pace ma non solo)</a:t>
            </a:r>
            <a:endParaRPr lang="it-IT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3600" i="1" dirty="0">
                <a:latin typeface="Arial" panose="020B0604020202020204" pitchFamily="34" charset="0"/>
                <a:cs typeface="Arial" panose="020B0604020202020204" pitchFamily="34" charset="0"/>
              </a:rPr>
              <a:t>    Scelte Etiche locali con valenza globale</a:t>
            </a:r>
            <a:endParaRPr lang="it-IT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Per accennare alle più evidenti</a:t>
            </a:r>
          </a:p>
        </p:txBody>
      </p:sp>
    </p:spTree>
    <p:extLst>
      <p:ext uri="{BB962C8B-B14F-4D97-AF65-F5344CB8AC3E}">
        <p14:creationId xmlns:p14="http://schemas.microsoft.com/office/powerpoint/2010/main" val="17270243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143">
              <a:schemeClr val="accent1">
                <a:lumMod val="20000"/>
                <a:lumOff val="80000"/>
              </a:schemeClr>
            </a:gs>
            <a:gs pos="0">
              <a:srgbClr val="92D050"/>
            </a:gs>
            <a:gs pos="74000">
              <a:schemeClr val="accent1">
                <a:lumMod val="20000"/>
                <a:lumOff val="8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41191" y="995631"/>
            <a:ext cx="7886700" cy="4351338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it-IT" sz="3600" dirty="0"/>
              <a:t>La </a:t>
            </a:r>
            <a:r>
              <a:rPr lang="it-IT" sz="3600" b="1" dirty="0">
                <a:solidFill>
                  <a:srgbClr val="C00000"/>
                </a:solidFill>
              </a:rPr>
              <a:t>Missionarietà</a:t>
            </a:r>
            <a:r>
              <a:rPr lang="it-IT" sz="3600" dirty="0"/>
              <a:t> come </a:t>
            </a:r>
            <a:r>
              <a:rPr lang="it-IT" sz="3600" b="1" dirty="0">
                <a:solidFill>
                  <a:srgbClr val="C00000"/>
                </a:solidFill>
              </a:rPr>
              <a:t>LIEVITO</a:t>
            </a:r>
          </a:p>
          <a:p>
            <a:pPr marL="0" lvl="0" indent="0">
              <a:buNone/>
            </a:pPr>
            <a:r>
              <a:rPr lang="it-IT" dirty="0"/>
              <a:t>non vissuta a se stante (</a:t>
            </a:r>
            <a:r>
              <a:rPr lang="it-IT" sz="2400" i="1" dirty="0"/>
              <a:t>autoreferenzialità</a:t>
            </a:r>
            <a:r>
              <a:rPr lang="it-IT" dirty="0"/>
              <a:t>) ma dovrebbe ricercare di inserirsi come lievito in tutta la realtà ecclesiale e sociale del decanato/parrocchia. </a:t>
            </a:r>
          </a:p>
          <a:p>
            <a:pPr marL="0" lvl="0" indent="0">
              <a:buNone/>
            </a:pPr>
            <a:r>
              <a:rPr lang="it-IT" sz="3400" b="1" dirty="0">
                <a:solidFill>
                  <a:srgbClr val="0070C0"/>
                </a:solidFill>
              </a:rPr>
              <a:t>Collaborazione</a:t>
            </a:r>
            <a:r>
              <a:rPr lang="it-IT" dirty="0"/>
              <a:t> necessaria con queste realtà in attività e/o celebrazioni</a:t>
            </a:r>
          </a:p>
          <a:p>
            <a:pPr marL="0" indent="0">
              <a:buNone/>
            </a:pPr>
            <a:r>
              <a:rPr lang="it-IT" dirty="0"/>
              <a:t>Pensiamo alla GMM, la Veglia dei Martiri, la Veglia di Pentecoste… tra le principali celebrazioni possibili da vivere </a:t>
            </a:r>
            <a:r>
              <a:rPr lang="it-IT" sz="3400" b="1" dirty="0">
                <a:solidFill>
                  <a:srgbClr val="0070C0"/>
                </a:solidFill>
              </a:rPr>
              <a:t>coinvolgendo</a:t>
            </a:r>
            <a:r>
              <a:rPr lang="it-IT" dirty="0"/>
              <a:t> altri gruppi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0772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cumento multiplo 3"/>
          <p:cNvSpPr/>
          <p:nvPr/>
        </p:nvSpPr>
        <p:spPr>
          <a:xfrm>
            <a:off x="809898" y="252551"/>
            <a:ext cx="5225142" cy="6052456"/>
          </a:xfrm>
          <a:prstGeom prst="flowChartMultidocumen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DOCUMENTO DI SINTESI DEL SINODO </a:t>
            </a:r>
            <a:endParaRPr lang="it-IT" sz="32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endParaRPr lang="it-IT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endParaRPr lang="it-IT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it-IT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UNA </a:t>
            </a:r>
            <a:r>
              <a:rPr lang="it-IT" sz="3200" dirty="0">
                <a:solidFill>
                  <a:srgbClr val="FF0000"/>
                </a:solidFill>
                <a:latin typeface="Bookman Old Style" panose="02050604050505020204" pitchFamily="18" charset="0"/>
              </a:rPr>
              <a:t>CHIESA SINODALE IN </a:t>
            </a:r>
            <a:r>
              <a:rPr lang="it-IT" sz="32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MISSIONE</a:t>
            </a:r>
            <a:endParaRPr lang="it-IT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3770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moria interna 4"/>
          <p:cNvSpPr/>
          <p:nvPr/>
        </p:nvSpPr>
        <p:spPr>
          <a:xfrm>
            <a:off x="435430" y="374469"/>
            <a:ext cx="3474719" cy="4345577"/>
          </a:xfrm>
          <a:prstGeom prst="flowChartInternalStorag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I</a:t>
            </a:r>
            <a:r>
              <a:rPr lang="it-IT" sz="2000" dirty="0" smtClean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l 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Padre, attraverso l’invio del Figlio e il dono dello Spirito, ci coinvolge in un </a:t>
            </a:r>
            <a:r>
              <a:rPr lang="it-IT" sz="2000" dirty="0">
                <a:solidFill>
                  <a:srgbClr val="FF0000"/>
                </a:solidFill>
                <a:latin typeface="Bookman Old Style" panose="02050604050505020204" pitchFamily="18" charset="0"/>
              </a:rPr>
              <a:t>dinamismo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 di </a:t>
            </a:r>
            <a:r>
              <a:rPr lang="it-IT" sz="2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comunione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 e di </a:t>
            </a:r>
            <a:r>
              <a:rPr lang="it-IT" sz="2000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missione</a:t>
            </a:r>
            <a:r>
              <a:rPr lang="it-IT" sz="20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 che ci fa passare dall’io al noi e ci pone a servizio del mondo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algn="ctr"/>
            <a:endParaRPr lang="it-IT" dirty="0"/>
          </a:p>
        </p:txBody>
      </p:sp>
      <p:sp>
        <p:nvSpPr>
          <p:cNvPr id="6" name="Memoria interna 5"/>
          <p:cNvSpPr/>
          <p:nvPr/>
        </p:nvSpPr>
        <p:spPr>
          <a:xfrm>
            <a:off x="4850675" y="1480457"/>
            <a:ext cx="3688080" cy="5042264"/>
          </a:xfrm>
          <a:prstGeom prst="flowChartInternalStorag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Vivere </a:t>
            </a:r>
            <a:r>
              <a:rPr lang="it-IT" dirty="0">
                <a:solidFill>
                  <a:srgbClr val="0070C0"/>
                </a:solidFill>
                <a:latin typeface="Bookman Old Style" panose="02050604050505020204" pitchFamily="18" charset="0"/>
              </a:rPr>
              <a:t>la missione della Chiesa in questi contesti </a:t>
            </a:r>
            <a:endParaRPr lang="it-IT" dirty="0" smtClean="0">
              <a:solidFill>
                <a:srgbClr val="0070C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it-IT" sz="1600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(</a:t>
            </a:r>
            <a:r>
              <a:rPr lang="it-IT" sz="1600" i="1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muticulturali </a:t>
            </a:r>
            <a:r>
              <a:rPr lang="it-IT" sz="1600" i="1" dirty="0">
                <a:solidFill>
                  <a:srgbClr val="0070C0"/>
                </a:solidFill>
                <a:latin typeface="Bookman Old Style" panose="02050604050505020204" pitchFamily="18" charset="0"/>
              </a:rPr>
              <a:t>e multireligiosi</a:t>
            </a:r>
            <a:r>
              <a:rPr lang="it-IT" sz="1600" dirty="0">
                <a:solidFill>
                  <a:srgbClr val="0070C0"/>
                </a:solidFill>
                <a:latin typeface="Bookman Old Style" panose="02050604050505020204" pitchFamily="18" charset="0"/>
              </a:rPr>
              <a:t>) </a:t>
            </a:r>
            <a:r>
              <a:rPr lang="it-IT" dirty="0">
                <a:solidFill>
                  <a:srgbClr val="0070C0"/>
                </a:solidFill>
                <a:latin typeface="Bookman Old Style" panose="02050604050505020204" pitchFamily="18" charset="0"/>
              </a:rPr>
              <a:t>richiede uno stile di </a:t>
            </a:r>
            <a:r>
              <a:rPr lang="it-IT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presenza</a:t>
            </a:r>
            <a:r>
              <a:rPr lang="it-IT" dirty="0">
                <a:solidFill>
                  <a:srgbClr val="0070C0"/>
                </a:solidFill>
                <a:latin typeface="Bookman Old Style" panose="02050604050505020204" pitchFamily="18" charset="0"/>
              </a:rPr>
              <a:t>, </a:t>
            </a:r>
            <a:r>
              <a:rPr lang="it-IT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servizio</a:t>
            </a:r>
            <a:r>
              <a:rPr lang="it-IT" dirty="0">
                <a:solidFill>
                  <a:srgbClr val="0070C0"/>
                </a:solidFill>
                <a:latin typeface="Bookman Old Style" panose="02050604050505020204" pitchFamily="18" charset="0"/>
              </a:rPr>
              <a:t> e </a:t>
            </a:r>
            <a:r>
              <a:rPr lang="it-IT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annuncio</a:t>
            </a:r>
            <a:r>
              <a:rPr lang="it-IT" dirty="0">
                <a:solidFill>
                  <a:srgbClr val="0070C0"/>
                </a:solidFill>
                <a:latin typeface="Bookman Old Style" panose="02050604050505020204" pitchFamily="18" charset="0"/>
              </a:rPr>
              <a:t> che cerca di costruire </a:t>
            </a:r>
            <a:r>
              <a:rPr lang="it-IT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ponti</a:t>
            </a:r>
            <a:r>
              <a:rPr lang="it-IT" dirty="0">
                <a:solidFill>
                  <a:srgbClr val="0070C0"/>
                </a:solidFill>
                <a:latin typeface="Bookman Old Style" panose="02050604050505020204" pitchFamily="18" charset="0"/>
              </a:rPr>
              <a:t>, </a:t>
            </a:r>
            <a:r>
              <a:rPr lang="it-IT" b="1" dirty="0">
                <a:solidFill>
                  <a:srgbClr val="0070C0"/>
                </a:solidFill>
                <a:latin typeface="Bookman Old Style" panose="02050604050505020204" pitchFamily="18" charset="0"/>
              </a:rPr>
              <a:t>coltivare la comprensione reciproca e impegnarsi in un’evangelizzazione che accompagna, ascolta e impara.</a:t>
            </a:r>
          </a:p>
          <a:p>
            <a:pPr algn="ctr"/>
            <a:endParaRPr lang="it-IT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932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58834" y="4124145"/>
            <a:ext cx="5903233" cy="19158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i="1" dirty="0"/>
              <a:t>Impressione di essere l’ultima ruota del carro nella parrocchia, di essere “vecchi”, portano alla tentazione allo scoraggiamento e al lasciar andare.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82880" y="931817"/>
            <a:ext cx="8525691" cy="1994263"/>
          </a:xfrm>
          <a:ln w="28575">
            <a:solidFill>
              <a:srgbClr val="00B050"/>
            </a:solidFill>
          </a:ln>
        </p:spPr>
        <p:txBody>
          <a:bodyPr>
            <a:noAutofit/>
          </a:bodyPr>
          <a:lstStyle/>
          <a:p>
            <a:pPr algn="ctr"/>
            <a:r>
              <a:rPr lang="it-IT" sz="4000" i="1" dirty="0">
                <a:latin typeface="Bahnschrift Condensed" panose="020B0502040204020203" pitchFamily="34" charset="0"/>
              </a:rPr>
              <a:t/>
            </a:r>
            <a:br>
              <a:rPr lang="it-IT" sz="4000" i="1" dirty="0">
                <a:latin typeface="Bahnschrift Condensed" panose="020B0502040204020203" pitchFamily="34" charset="0"/>
              </a:rPr>
            </a:br>
            <a:r>
              <a:rPr lang="it-IT" sz="3600" i="1" dirty="0">
                <a:latin typeface="Book Antiqua" panose="02040602050305030304" pitchFamily="18" charset="0"/>
              </a:rPr>
              <a:t>Ma i gruppi missionari servono ancora a qualche cosa? </a:t>
            </a:r>
            <a:br>
              <a:rPr lang="it-IT" sz="3600" i="1" dirty="0">
                <a:latin typeface="Book Antiqua" panose="02040602050305030304" pitchFamily="18" charset="0"/>
              </a:rPr>
            </a:br>
            <a:r>
              <a:rPr lang="it-IT" sz="3600" i="1" dirty="0">
                <a:latin typeface="Book Antiqua" panose="02040602050305030304" pitchFamily="18" charset="0"/>
              </a:rPr>
              <a:t>L’ animazione missionaria ha ancora valore?</a:t>
            </a:r>
            <a:r>
              <a:rPr lang="it-IT" sz="4000" dirty="0">
                <a:latin typeface="Bahnschrift Condensed" panose="020B0502040204020203" pitchFamily="34" charset="0"/>
              </a:rPr>
              <a:t/>
            </a:r>
            <a:br>
              <a:rPr lang="it-IT" sz="4000" dirty="0">
                <a:latin typeface="Bahnschrift Condensed" panose="020B0502040204020203" pitchFamily="34" charset="0"/>
              </a:rPr>
            </a:br>
            <a:endParaRPr lang="it-IT" sz="4000" dirty="0">
              <a:latin typeface="Bahnschrift Condensed" panose="020B0502040204020203" pitchFamily="34" charset="0"/>
            </a:endParaRPr>
          </a:p>
        </p:txBody>
      </p:sp>
      <p:pic>
        <p:nvPicPr>
          <p:cNvPr id="1026" name="Picture 2" descr="pianto emoji. triste emoticon viso con lacrima far cadere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423" y="4124145"/>
            <a:ext cx="717821" cy="717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7422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773536" y="2856617"/>
            <a:ext cx="5181599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>
                <a:solidFill>
                  <a:srgbClr val="3333FF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PERCHÉ?</a:t>
            </a:r>
            <a:r>
              <a:rPr lang="it-IT" sz="6000" u="sng" dirty="0">
                <a:latin typeface="Bahnschrift" panose="020B0502040204020203" pitchFamily="34" charset="0"/>
                <a:cs typeface="Arial" panose="020B0604020202020204" pitchFamily="34" charset="0"/>
              </a:rPr>
              <a:t> </a:t>
            </a:r>
          </a:p>
          <a:p>
            <a:endParaRPr lang="it-IT" sz="2800" u="sng" dirty="0"/>
          </a:p>
          <a:p>
            <a:endParaRPr lang="it-IT" sz="2800" u="sng" dirty="0"/>
          </a:p>
          <a:p>
            <a:r>
              <a:rPr lang="it-IT" sz="2800" dirty="0"/>
              <a:t>                </a:t>
            </a:r>
          </a:p>
          <a:p>
            <a:r>
              <a:rPr lang="it-IT" sz="2800" dirty="0">
                <a:solidFill>
                  <a:srgbClr val="FF0000"/>
                </a:solidFill>
              </a:rPr>
              <a:t>                           </a:t>
            </a:r>
            <a:r>
              <a:rPr lang="it-IT" sz="6000" dirty="0">
                <a:solidFill>
                  <a:srgbClr val="FF0000"/>
                </a:solidFill>
                <a:latin typeface="Bahnschrift" panose="020B0502040204020203" pitchFamily="34" charset="0"/>
              </a:rPr>
              <a:t>COME?</a:t>
            </a:r>
          </a:p>
          <a:p>
            <a:endParaRPr lang="it-IT" sz="2800" dirty="0"/>
          </a:p>
          <a:p>
            <a:r>
              <a:rPr lang="it-IT" sz="2800" dirty="0"/>
              <a:t>  </a:t>
            </a:r>
          </a:p>
        </p:txBody>
      </p:sp>
      <p:sp>
        <p:nvSpPr>
          <p:cNvPr id="2" name="Ovale 1"/>
          <p:cNvSpPr/>
          <p:nvPr/>
        </p:nvSpPr>
        <p:spPr>
          <a:xfrm>
            <a:off x="1750244" y="2394090"/>
            <a:ext cx="3787971" cy="20698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/>
          <p:cNvSpPr/>
          <p:nvPr/>
        </p:nvSpPr>
        <p:spPr>
          <a:xfrm>
            <a:off x="3268574" y="4064138"/>
            <a:ext cx="4125182" cy="239293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1299071" y="926551"/>
            <a:ext cx="6468976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3200" i="1" dirty="0">
                <a:latin typeface="Arial" panose="020B0604020202020204" pitchFamily="34" charset="0"/>
                <a:cs typeface="Arial" panose="020B0604020202020204" pitchFamily="34" charset="0"/>
              </a:rPr>
              <a:t>Chiaramente vogliamo riaffermare il nostro </a:t>
            </a:r>
            <a:r>
              <a:rPr lang="it-IT" sz="4000" i="1" dirty="0">
                <a:latin typeface="Arial" panose="020B0604020202020204" pitchFamily="34" charset="0"/>
                <a:cs typeface="Arial" panose="020B0604020202020204" pitchFamily="34" charset="0"/>
              </a:rPr>
              <a:t>SI!</a:t>
            </a:r>
          </a:p>
        </p:txBody>
      </p:sp>
    </p:spTree>
    <p:extLst>
      <p:ext uri="{BB962C8B-B14F-4D97-AF65-F5344CB8AC3E}">
        <p14:creationId xmlns:p14="http://schemas.microsoft.com/office/powerpoint/2010/main" val="359000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9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5131" y="487680"/>
            <a:ext cx="8281852" cy="60611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600" b="1" i="1" dirty="0">
                <a:solidFill>
                  <a:srgbClr val="FF0000"/>
                </a:solidFill>
                <a:latin typeface="Bradley Hand ITC" panose="03070402050302030203" pitchFamily="66" charset="0"/>
              </a:rPr>
              <a:t>Quale prospettiva deve guidarci </a:t>
            </a:r>
          </a:p>
          <a:p>
            <a:pPr marL="0" indent="0" algn="ctr">
              <a:buNone/>
            </a:pPr>
            <a:r>
              <a:rPr lang="it-IT" sz="3600" b="1" i="1" dirty="0">
                <a:solidFill>
                  <a:srgbClr val="FF0000"/>
                </a:solidFill>
                <a:latin typeface="Bradley Hand ITC" panose="03070402050302030203" pitchFamily="66" charset="0"/>
              </a:rPr>
              <a:t>nel nostro impegno </a:t>
            </a:r>
          </a:p>
          <a:p>
            <a:pPr marL="0" indent="0" algn="ctr">
              <a:buNone/>
            </a:pPr>
            <a:r>
              <a:rPr lang="it-IT" sz="3600" b="1" i="1" dirty="0">
                <a:solidFill>
                  <a:srgbClr val="FF0000"/>
                </a:solidFill>
                <a:latin typeface="Bradley Hand ITC" panose="03070402050302030203" pitchFamily="66" charset="0"/>
              </a:rPr>
              <a:t>di Animazione Missionaria?</a:t>
            </a:r>
          </a:p>
          <a:p>
            <a:pPr marL="0" indent="0">
              <a:buNone/>
            </a:pPr>
            <a:r>
              <a:rPr lang="it-IT" sz="1200" dirty="0"/>
              <a:t> </a:t>
            </a:r>
            <a:r>
              <a:rPr lang="it-IT" sz="1200" dirty="0" smtClean="0"/>
              <a:t>        </a:t>
            </a:r>
          </a:p>
          <a:p>
            <a:pPr marL="0" indent="0">
              <a:buNone/>
            </a:pPr>
            <a:r>
              <a:rPr lang="it-IT" sz="1200" dirty="0">
                <a:latin typeface="Book Antiqua" panose="02040602050305030304" pitchFamily="18" charset="0"/>
              </a:rPr>
              <a:t> </a:t>
            </a:r>
            <a:r>
              <a:rPr lang="it-IT" sz="1200" dirty="0" smtClean="0">
                <a:latin typeface="Book Antiqua" panose="02040602050305030304" pitchFamily="18" charset="0"/>
              </a:rPr>
              <a:t>                        </a:t>
            </a:r>
          </a:p>
          <a:p>
            <a:pPr marL="0" indent="0">
              <a:buNone/>
            </a:pPr>
            <a:r>
              <a:rPr lang="it-IT" sz="1200" dirty="0">
                <a:latin typeface="Book Antiqua" panose="02040602050305030304" pitchFamily="18" charset="0"/>
              </a:rPr>
              <a:t> </a:t>
            </a:r>
            <a:r>
              <a:rPr lang="it-IT" sz="1200" dirty="0" smtClean="0">
                <a:latin typeface="Book Antiqua" panose="02040602050305030304" pitchFamily="18" charset="0"/>
              </a:rPr>
              <a:t>                       </a:t>
            </a:r>
            <a:r>
              <a:rPr lang="it-IT" sz="4000" dirty="0" smtClean="0">
                <a:latin typeface="Book Antiqua" panose="02040602050305030304" pitchFamily="18" charset="0"/>
              </a:rPr>
              <a:t>Missione </a:t>
            </a:r>
            <a:r>
              <a:rPr lang="it-IT" sz="4000" u="sng" dirty="0">
                <a:latin typeface="Book Antiqua" panose="02040602050305030304" pitchFamily="18" charset="0"/>
              </a:rPr>
              <a:t>Ad Intra</a:t>
            </a:r>
            <a:r>
              <a:rPr lang="it-IT" sz="4000" dirty="0">
                <a:latin typeface="Book Antiqua" panose="02040602050305030304" pitchFamily="18" charset="0"/>
              </a:rPr>
              <a:t> </a:t>
            </a:r>
            <a:r>
              <a:rPr lang="it-IT" sz="4000" dirty="0" smtClean="0">
                <a:latin typeface="Book Antiqua" panose="02040602050305030304" pitchFamily="18" charset="0"/>
              </a:rPr>
              <a:t> e </a:t>
            </a:r>
          </a:p>
          <a:p>
            <a:pPr marL="0" indent="0" algn="ctr">
              <a:buNone/>
            </a:pPr>
            <a:r>
              <a:rPr lang="it-IT" sz="4000" dirty="0" smtClean="0">
                <a:latin typeface="Book Antiqua" panose="02040602050305030304" pitchFamily="18" charset="0"/>
              </a:rPr>
              <a:t>         Missione </a:t>
            </a:r>
            <a:r>
              <a:rPr lang="it-IT" sz="4000" u="sng" dirty="0">
                <a:latin typeface="Book Antiqua" panose="02040602050305030304" pitchFamily="18" charset="0"/>
              </a:rPr>
              <a:t>Ad </a:t>
            </a:r>
            <a:r>
              <a:rPr lang="it-IT" sz="4000" u="sng" dirty="0" smtClean="0">
                <a:latin typeface="Book Antiqua" panose="02040602050305030304" pitchFamily="18" charset="0"/>
              </a:rPr>
              <a:t>Extra</a:t>
            </a:r>
          </a:p>
          <a:p>
            <a:pPr marL="0" indent="0" algn="ctr">
              <a:buNone/>
            </a:pPr>
            <a:endParaRPr lang="it-IT" sz="4000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it-IT" sz="3200" dirty="0" smtClean="0">
                <a:latin typeface="Book Antiqua" panose="02040602050305030304" pitchFamily="18" charset="0"/>
              </a:rPr>
              <a:t>    </a:t>
            </a:r>
            <a:r>
              <a:rPr lang="it-IT" sz="3200" dirty="0">
                <a:latin typeface="Book Antiqua" panose="02040602050305030304" pitchFamily="18" charset="0"/>
              </a:rPr>
              <a:t>Come Animazione Missionaria noi </a:t>
            </a:r>
            <a:r>
              <a:rPr lang="it-IT" sz="3200" dirty="0" smtClean="0">
                <a:latin typeface="Book Antiqua" panose="02040602050305030304" pitchFamily="18" charset="0"/>
              </a:rPr>
              <a:t>ci</a:t>
            </a:r>
          </a:p>
          <a:p>
            <a:pPr marL="0" indent="0">
              <a:buNone/>
            </a:pPr>
            <a:r>
              <a:rPr lang="it-IT" sz="3200" dirty="0">
                <a:latin typeface="Book Antiqua" panose="02040602050305030304" pitchFamily="18" charset="0"/>
              </a:rPr>
              <a:t> </a:t>
            </a:r>
            <a:r>
              <a:rPr lang="it-IT" sz="3200" dirty="0" smtClean="0">
                <a:latin typeface="Book Antiqua" panose="02040602050305030304" pitchFamily="18" charset="0"/>
              </a:rPr>
              <a:t>   </a:t>
            </a:r>
            <a:r>
              <a:rPr lang="it-IT" sz="3200" dirty="0">
                <a:latin typeface="Book Antiqua" panose="02040602050305030304" pitchFamily="18" charset="0"/>
              </a:rPr>
              <a:t>rivolgiamo </a:t>
            </a:r>
            <a:r>
              <a:rPr lang="it-IT" sz="3200" dirty="0" smtClean="0">
                <a:latin typeface="Book Antiqua" panose="02040602050305030304" pitchFamily="18" charset="0"/>
              </a:rPr>
              <a:t>all</a:t>
            </a:r>
            <a:r>
              <a:rPr lang="it-IT" sz="3200" dirty="0">
                <a:latin typeface="Book Antiqua" panose="02040602050305030304" pitchFamily="18" charset="0"/>
              </a:rPr>
              <a:t>’ Ad Gentes, Ad Extra.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="" xmlns:a16="http://schemas.microsoft.com/office/drawing/2014/main" id="{58023DFB-67D7-4187-9B42-E24A3166FD4B}"/>
              </a:ext>
            </a:extLst>
          </p:cNvPr>
          <p:cNvSpPr/>
          <p:nvPr/>
        </p:nvSpPr>
        <p:spPr>
          <a:xfrm>
            <a:off x="908371" y="419351"/>
            <a:ext cx="7315200" cy="19272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3484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063931" y="4162697"/>
            <a:ext cx="6714308" cy="21161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sz="1200" dirty="0" smtClean="0">
              <a:latin typeface="Bodoni MT Condensed" panose="02070606080606020203" pitchFamily="18" charset="0"/>
            </a:endParaRPr>
          </a:p>
          <a:p>
            <a:pPr marL="0" indent="0">
              <a:buNone/>
            </a:pPr>
            <a:r>
              <a:rPr lang="it-IT" dirty="0" smtClean="0">
                <a:latin typeface="Baskerville Old Face" panose="02020602080505020303" pitchFamily="18" charset="0"/>
              </a:rPr>
              <a:t>Le </a:t>
            </a:r>
            <a:r>
              <a:rPr lang="it-IT" dirty="0">
                <a:latin typeface="Baskerville Old Face" panose="02020602080505020303" pitchFamily="18" charset="0"/>
              </a:rPr>
              <a:t>esperienze di missione </a:t>
            </a:r>
            <a:r>
              <a:rPr lang="it-IT" b="1" dirty="0">
                <a:latin typeface="Baskerville Old Face" panose="02020602080505020303" pitchFamily="18" charset="0"/>
              </a:rPr>
              <a:t>Ad Extra </a:t>
            </a:r>
            <a:r>
              <a:rPr lang="it-IT" dirty="0">
                <a:latin typeface="Baskerville Old Face" panose="02020602080505020303" pitchFamily="18" charset="0"/>
              </a:rPr>
              <a:t>se accolte come un </a:t>
            </a:r>
            <a:r>
              <a:rPr lang="it-IT" b="1" dirty="0">
                <a:latin typeface="Baskerville Old Face" panose="02020602080505020303" pitchFamily="18" charset="0"/>
              </a:rPr>
              <a:t>DONO</a:t>
            </a:r>
            <a:r>
              <a:rPr lang="it-IT" dirty="0">
                <a:latin typeface="Baskerville Old Face" panose="02020602080505020303" pitchFamily="18" charset="0"/>
              </a:rPr>
              <a:t> possono aiutarci a capire meglio la nostra MISSIONE QUI, nella nostra SOCIETÀ e nel nostro CONTESTO ECCLESIALE</a:t>
            </a:r>
            <a:r>
              <a:rPr lang="it-IT" dirty="0">
                <a:latin typeface="Bodoni MT Condensed" panose="02070606080606020203" pitchFamily="18" charset="0"/>
              </a:rPr>
              <a:t>.</a:t>
            </a:r>
          </a:p>
        </p:txBody>
      </p:sp>
      <p:sp>
        <p:nvSpPr>
          <p:cNvPr id="5" name="Memoria interna 4"/>
          <p:cNvSpPr/>
          <p:nvPr/>
        </p:nvSpPr>
        <p:spPr>
          <a:xfrm>
            <a:off x="470262" y="330926"/>
            <a:ext cx="6026331" cy="3831771"/>
          </a:xfrm>
          <a:prstGeom prst="flowChartInternalStorage">
            <a:avLst/>
          </a:prstGeo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9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400" dirty="0">
                <a:solidFill>
                  <a:srgbClr val="0070C0"/>
                </a:solidFill>
                <a:latin typeface="Bookman Old Style" panose="02050604050505020204" pitchFamily="18" charset="0"/>
              </a:rPr>
              <a:t>«La pratica della missione </a:t>
            </a:r>
            <a:r>
              <a:rPr lang="it-IT" sz="2400" i="1" u="sng" dirty="0" smtClean="0">
                <a:solidFill>
                  <a:srgbClr val="0070C0"/>
                </a:solidFill>
                <a:latin typeface="Bookman Old Style" panose="02050604050505020204" pitchFamily="18" charset="0"/>
              </a:rPr>
              <a:t>ad gentes </a:t>
            </a:r>
            <a:r>
              <a:rPr lang="it-IT" sz="2400" dirty="0">
                <a:solidFill>
                  <a:srgbClr val="0070C0"/>
                </a:solidFill>
                <a:latin typeface="Bookman Old Style" panose="02050604050505020204" pitchFamily="18" charset="0"/>
              </a:rPr>
              <a:t>realizza un arricchimento reciproco delle Chiese, perché non coinvolge solo i missionari, ma l’intera comunità, che viene stimolata alla preghiera, alla condivisione dei beni e alla testimonianza.»</a:t>
            </a:r>
          </a:p>
          <a:p>
            <a:r>
              <a:rPr lang="it-IT" dirty="0">
                <a:latin typeface="Bookman Old Style" panose="02050604050505020204" pitchFamily="18" charset="0"/>
              </a:rPr>
              <a:t>              </a:t>
            </a:r>
            <a:r>
              <a:rPr lang="it-IT" dirty="0" smtClean="0">
                <a:latin typeface="Bookman Old Style" panose="02050604050505020204" pitchFamily="18" charset="0"/>
              </a:rPr>
              <a:t> </a:t>
            </a:r>
            <a:r>
              <a:rPr lang="it-IT" dirty="0">
                <a:latin typeface="Bookman Old Style" panose="02050604050505020204" pitchFamily="18" charset="0"/>
              </a:rPr>
              <a:t>[</a:t>
            </a:r>
            <a:r>
              <a:rPr lang="it-IT" sz="1600" i="1" dirty="0">
                <a:latin typeface="Bookman Old Style" panose="02050604050505020204" pitchFamily="18" charset="0"/>
              </a:rPr>
              <a:t>dal Documento di sintesi del Sinodo</a:t>
            </a:r>
            <a:r>
              <a:rPr lang="it-IT" dirty="0">
                <a:latin typeface="Bookman Old Style" panose="02050604050505020204" pitchFamily="18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2537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37359" y="1252151"/>
            <a:ext cx="7886700" cy="51747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i="1" dirty="0"/>
              <a:t>Le esperienze missionarie e la conoscenza della vita di Chiese che vivono ad altre latitudini geografiche e culturali, non offrono </a:t>
            </a:r>
            <a:r>
              <a:rPr lang="it-IT" i="1" u="sng" dirty="0"/>
              <a:t>ricette</a:t>
            </a:r>
            <a:r>
              <a:rPr lang="it-IT" i="1" dirty="0"/>
              <a:t> di soluzione ai nostri </a:t>
            </a:r>
            <a:r>
              <a:rPr lang="it-IT" i="1" u="sng" dirty="0"/>
              <a:t>problemi</a:t>
            </a:r>
            <a:r>
              <a:rPr lang="it-IT" i="1" dirty="0"/>
              <a:t>. È nostra responsabilità dare volto concreto alla Missione della Chiesa nella nostra Diocesi. </a:t>
            </a:r>
            <a:br>
              <a:rPr lang="it-IT" i="1" dirty="0"/>
            </a:br>
            <a:r>
              <a:rPr lang="it-IT" i="1" dirty="0"/>
              <a:t>   </a:t>
            </a:r>
            <a:r>
              <a:rPr lang="it-IT" b="1" i="1" dirty="0">
                <a:solidFill>
                  <a:srgbClr val="0070C0"/>
                </a:solidFill>
              </a:rPr>
              <a:t>MA</a:t>
            </a:r>
            <a:r>
              <a:rPr lang="it-IT" i="1" dirty="0"/>
              <a:t>…. </a:t>
            </a:r>
          </a:p>
          <a:p>
            <a:pPr marL="0" indent="0" algn="just">
              <a:buNone/>
            </a:pPr>
            <a:r>
              <a:rPr lang="it-IT" i="1" dirty="0"/>
              <a:t>Il contatto con l’esperienza missionaria e la conoscenza della vita di Chiese Sorelle, a nostro parere, offrono esperienze di vita che senz’altro possono venire in aiuto al nostro lavoro e alla nostra responsabilità missionaria qui. </a:t>
            </a:r>
          </a:p>
          <a:p>
            <a:pPr marL="0" indent="0" algn="just">
              <a:buNone/>
            </a:pPr>
            <a:endParaRPr lang="it-IT" u="sng" dirty="0">
              <a:solidFill>
                <a:srgbClr val="30883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124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801189" y="1123427"/>
            <a:ext cx="7715794" cy="4154984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6600" b="1" i="1" dirty="0">
                <a:solidFill>
                  <a:srgbClr val="3333FF"/>
                </a:solidFill>
                <a:latin typeface="Bradley Hand ITC" panose="03070402050302030203" pitchFamily="66" charset="0"/>
              </a:rPr>
              <a:t>Che cosa ci offre il contatto vivo con </a:t>
            </a:r>
          </a:p>
          <a:p>
            <a:pPr algn="ctr"/>
            <a:r>
              <a:rPr lang="it-IT" sz="6600" b="1" i="1" dirty="0">
                <a:solidFill>
                  <a:srgbClr val="3333FF"/>
                </a:solidFill>
                <a:latin typeface="Bradley Hand ITC" panose="03070402050302030203" pitchFamily="66" charset="0"/>
              </a:rPr>
              <a:t>l’esperienza “missionaria”?</a:t>
            </a:r>
            <a:endParaRPr lang="it-IT" sz="6600" b="1" dirty="0">
              <a:solidFill>
                <a:srgbClr val="3333FF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2056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</TotalTime>
  <Words>852</Words>
  <Application>Microsoft Office PowerPoint</Application>
  <PresentationFormat>Presentazione su schermo (4:3)</PresentationFormat>
  <Paragraphs>87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32" baseType="lpstr">
      <vt:lpstr>Antique Olive Roman</vt:lpstr>
      <vt:lpstr>Arial</vt:lpstr>
      <vt:lpstr>Bahnschrift</vt:lpstr>
      <vt:lpstr>Bahnschrift Condensed</vt:lpstr>
      <vt:lpstr>Bahnschrift SemiBold</vt:lpstr>
      <vt:lpstr>Baskerville Old Face</vt:lpstr>
      <vt:lpstr>Bodoni MT Condensed</vt:lpstr>
      <vt:lpstr>Book Antiqua</vt:lpstr>
      <vt:lpstr>Bookman Old Style</vt:lpstr>
      <vt:lpstr>Bradley Hand ITC</vt:lpstr>
      <vt:lpstr>Calibri</vt:lpstr>
      <vt:lpstr>Calibri Light</vt:lpstr>
      <vt:lpstr>Times New Roman</vt:lpstr>
      <vt:lpstr>Tema di Office</vt:lpstr>
      <vt:lpstr>L’animazione Missionaria  nel Cammino Sinodale</vt:lpstr>
      <vt:lpstr>Presentazione standard di PowerPoint</vt:lpstr>
      <vt:lpstr>Presentazione standard di PowerPoint</vt:lpstr>
      <vt:lpstr> Ma i gruppi missionari servono ancora a qualche cosa?  L’ animazione missionaria ha ancora valore?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                      il COME:      ESPONENDOCI al             ed       ESPONENDO    il    “lontano” 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Malacrida Padre Mario</dc:creator>
  <cp:lastModifiedBy>Malacrida Padre Mario</cp:lastModifiedBy>
  <cp:revision>54</cp:revision>
  <cp:lastPrinted>2023-12-01T14:37:44Z</cp:lastPrinted>
  <dcterms:created xsi:type="dcterms:W3CDTF">2023-12-01T09:08:48Z</dcterms:created>
  <dcterms:modified xsi:type="dcterms:W3CDTF">2024-01-19T08:16:01Z</dcterms:modified>
</cp:coreProperties>
</file>