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.vatican.va/content/salastampa/it/bollettino/pubblico/2019/10/26/0820/01706.html#CAP2" TargetMode="External"/><Relationship Id="rId2" Type="http://schemas.openxmlformats.org/officeDocument/2006/relationships/hyperlink" Target="https://press.vatican.va/content/salastampa/it/bollettino/pubblico/2019/10/26/0820/01706.html#CAP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ess.vatican.va/content/salastampa/it/bollettino/pubblico/2019/10/26/0820/01706.html#CAP5" TargetMode="External"/><Relationship Id="rId5" Type="http://schemas.openxmlformats.org/officeDocument/2006/relationships/hyperlink" Target="https://press.vatican.va/content/salastampa/it/bollettino/pubblico/2019/10/26/0820/01706.html#CAP4" TargetMode="External"/><Relationship Id="rId4" Type="http://schemas.openxmlformats.org/officeDocument/2006/relationships/hyperlink" Target="https://press.vatican.va/content/salastampa/it/bollettino/pubblico/2019/10/26/0820/01706.html#CAP3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348586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/>
              <a:t>Inviati  </a:t>
            </a:r>
            <a:r>
              <a:rPr lang="it-IT" sz="3200" b="1" i="1" dirty="0" smtClean="0"/>
              <a:t>a</a:t>
            </a:r>
            <a:r>
              <a:rPr lang="it-IT" sz="4000" b="1" i="1" dirty="0" smtClean="0"/>
              <a:t> Custodire </a:t>
            </a:r>
            <a:r>
              <a:rPr lang="it-IT" sz="3200" b="1" i="1" dirty="0"/>
              <a:t>e a</a:t>
            </a:r>
            <a:r>
              <a:rPr lang="it-IT" sz="4000" b="1" i="1" dirty="0" smtClean="0"/>
              <a:t> Coltivare </a:t>
            </a:r>
            <a:r>
              <a:rPr lang="it-IT" sz="3200" b="1" i="1" dirty="0"/>
              <a:t>la</a:t>
            </a:r>
            <a:r>
              <a:rPr lang="it-IT" sz="4000" b="1" i="1" dirty="0" smtClean="0"/>
              <a:t> casa comune  </a:t>
            </a:r>
            <a:endParaRPr lang="it-IT" sz="4000" b="1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8429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it-IT" sz="3200" b="1" dirty="0" smtClean="0"/>
              <a:t>III Incontro </a:t>
            </a:r>
            <a:r>
              <a:rPr lang="it-IT" sz="3200" b="1" dirty="0"/>
              <a:t>F</a:t>
            </a:r>
            <a:r>
              <a:rPr lang="it-IT" sz="3200" b="1" dirty="0" smtClean="0"/>
              <a:t>ormazione Interdecanale</a:t>
            </a:r>
          </a:p>
          <a:p>
            <a:pPr algn="ctr"/>
            <a:r>
              <a:rPr lang="it-IT" sz="3200" b="1" dirty="0" smtClean="0"/>
              <a:t>Aprile 2020 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2052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949861"/>
            <a:ext cx="10820400" cy="4024125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it-IT" sz="2800" b="1" dirty="0">
                <a:solidFill>
                  <a:srgbClr val="FFFF00"/>
                </a:solidFill>
              </a:rPr>
              <a:t>Conclusioni Sintetiche</a:t>
            </a:r>
          </a:p>
          <a:p>
            <a:pPr lvl="1"/>
            <a:r>
              <a:rPr lang="it-IT" sz="2600" dirty="0"/>
              <a:t>LA QUALITÀ DIVINA DELLA </a:t>
            </a:r>
            <a:r>
              <a:rPr lang="it-IT" sz="2600" b="1" dirty="0">
                <a:solidFill>
                  <a:schemeClr val="accent1"/>
                </a:solidFill>
              </a:rPr>
              <a:t>CURA</a:t>
            </a:r>
            <a:r>
              <a:rPr lang="it-IT" sz="2600" dirty="0"/>
              <a:t> È COLTA </a:t>
            </a:r>
            <a:r>
              <a:rPr lang="it-IT" sz="2600" b="1" dirty="0">
                <a:solidFill>
                  <a:schemeClr val="accent1"/>
                </a:solidFill>
              </a:rPr>
              <a:t>A PARTIRE DALLA CREAZIONE</a:t>
            </a:r>
          </a:p>
          <a:p>
            <a:pPr lvl="1"/>
            <a:endParaRPr lang="pt-BR" sz="2600" dirty="0"/>
          </a:p>
          <a:p>
            <a:pPr lvl="1"/>
            <a:r>
              <a:rPr lang="it-IT" sz="2600" dirty="0"/>
              <a:t>GESU’ E’ IL NUOVO ADAMO PERCHÉ </a:t>
            </a:r>
            <a:r>
              <a:rPr lang="it-IT" sz="2600" b="1" dirty="0">
                <a:solidFill>
                  <a:schemeClr val="accent1"/>
                </a:solidFill>
              </a:rPr>
              <a:t>VIVE NEL GIARDINO LAVORANDOLO E CUSTODENDOLO</a:t>
            </a:r>
          </a:p>
          <a:p>
            <a:pPr lvl="1"/>
            <a:endParaRPr lang="pt-BR" sz="2600" dirty="0"/>
          </a:p>
          <a:p>
            <a:pPr lvl="1"/>
            <a:r>
              <a:rPr lang="it-IT" sz="2600" dirty="0"/>
              <a:t>GIUSTIZIA </a:t>
            </a:r>
            <a:r>
              <a:rPr lang="it-IT" sz="2600" b="1" dirty="0">
                <a:solidFill>
                  <a:schemeClr val="accent1"/>
                </a:solidFill>
              </a:rPr>
              <a:t>È CUSTODIRE LA BONTÀ DEL MONDO</a:t>
            </a:r>
          </a:p>
          <a:p>
            <a:pPr lvl="2"/>
            <a:r>
              <a:rPr lang="it-IT" sz="2400" dirty="0"/>
              <a:t>GIUSTIZIA DELLE RELAZIONI: </a:t>
            </a:r>
            <a:r>
              <a:rPr lang="it-IT" sz="2400" b="1" dirty="0">
                <a:solidFill>
                  <a:schemeClr val="accent1"/>
                </a:solidFill>
              </a:rPr>
              <a:t>DIO-FIGLIO-CREAZIONE </a:t>
            </a:r>
            <a:r>
              <a:rPr lang="it-IT" sz="2000" dirty="0"/>
              <a:t>(si pensi ad un triangolo)</a:t>
            </a:r>
            <a:endParaRPr lang="pt-BR" sz="2000" dirty="0"/>
          </a:p>
          <a:p>
            <a:pPr marL="457200" lvl="1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165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186" y="1803042"/>
            <a:ext cx="11075832" cy="4275786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FFFF00"/>
                </a:solidFill>
              </a:rPr>
              <a:t>Tre </a:t>
            </a:r>
            <a:r>
              <a:rPr lang="it-IT" sz="2800" b="1" dirty="0">
                <a:solidFill>
                  <a:srgbClr val="FFFF00"/>
                </a:solidFill>
              </a:rPr>
              <a:t>O</a:t>
            </a:r>
            <a:r>
              <a:rPr lang="it-IT" sz="2800" b="1" dirty="0" smtClean="0">
                <a:solidFill>
                  <a:srgbClr val="FFFF00"/>
                </a:solidFill>
              </a:rPr>
              <a:t>sservazioni</a:t>
            </a:r>
          </a:p>
          <a:p>
            <a:pPr lvl="1"/>
            <a:r>
              <a:rPr lang="it-IT" sz="2800" b="1" dirty="0" smtClean="0">
                <a:solidFill>
                  <a:schemeClr val="accent1"/>
                </a:solidFill>
              </a:rPr>
              <a:t>1.</a:t>
            </a:r>
            <a:r>
              <a:rPr lang="it-IT" sz="2800" dirty="0" smtClean="0"/>
              <a:t> Gesù </a:t>
            </a:r>
            <a:r>
              <a:rPr lang="it-IT" sz="2800" dirty="0"/>
              <a:t>è decisivo ma la giustizia e la creazione lo precedono con una creatività </a:t>
            </a:r>
            <a:r>
              <a:rPr lang="it-IT" sz="2800" dirty="0" smtClean="0"/>
              <a:t>propria</a:t>
            </a:r>
          </a:p>
          <a:p>
            <a:pPr lvl="1"/>
            <a:endParaRPr lang="pt-BR" sz="2800" dirty="0"/>
          </a:p>
          <a:p>
            <a:pPr lvl="1"/>
            <a:r>
              <a:rPr lang="it-IT" sz="2800" b="1" dirty="0">
                <a:solidFill>
                  <a:schemeClr val="accent1"/>
                </a:solidFill>
              </a:rPr>
              <a:t>2.</a:t>
            </a:r>
            <a:r>
              <a:rPr lang="it-IT" sz="2800" dirty="0" smtClean="0"/>
              <a:t> Si </a:t>
            </a:r>
            <a:r>
              <a:rPr lang="it-IT" sz="2800" dirty="0"/>
              <a:t>parte dal Giardino e dalla Creazione per vedere come Gesù ha costruito e vive le sue relazioni</a:t>
            </a:r>
            <a:endParaRPr lang="pt-BR" sz="2800" dirty="0"/>
          </a:p>
          <a:p>
            <a:pPr marL="1143000" lvl="3">
              <a:spcBef>
                <a:spcPts val="1000"/>
              </a:spcBef>
            </a:pPr>
            <a:r>
              <a:rPr lang="it-IT" sz="2600" dirty="0"/>
              <a:t>Gesù fa delle promesse ed apre futuri</a:t>
            </a:r>
            <a:endParaRPr lang="pt-BR" sz="2600" dirty="0"/>
          </a:p>
          <a:p>
            <a:pPr marL="1143000" lvl="3">
              <a:spcBef>
                <a:spcPts val="1000"/>
              </a:spcBef>
            </a:pPr>
            <a:r>
              <a:rPr lang="it-IT" sz="2600" dirty="0"/>
              <a:t>Gesù si è </a:t>
            </a:r>
            <a:r>
              <a:rPr lang="it-IT" sz="2600" b="1" dirty="0">
                <a:solidFill>
                  <a:schemeClr val="accent1"/>
                </a:solidFill>
              </a:rPr>
              <a:t>RI-VELATO</a:t>
            </a:r>
            <a:r>
              <a:rPr lang="it-IT" sz="2600" dirty="0"/>
              <a:t> e non svelato (Resurrezione): coinvolge il destinatario nella relazione, apre e rilancia possibilità di </a:t>
            </a:r>
            <a:r>
              <a:rPr lang="it-IT" sz="2600" dirty="0" smtClean="0"/>
              <a:t>futuro</a:t>
            </a:r>
          </a:p>
        </p:txBody>
      </p:sp>
    </p:spTree>
    <p:extLst>
      <p:ext uri="{BB962C8B-B14F-4D97-AF65-F5344CB8AC3E}">
        <p14:creationId xmlns:p14="http://schemas.microsoft.com/office/powerpoint/2010/main" val="182219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2047741"/>
            <a:ext cx="10820400" cy="3837904"/>
          </a:xfrm>
          <a:ln>
            <a:solidFill>
              <a:srgbClr val="FFFF00"/>
            </a:solidFill>
          </a:ln>
        </p:spPr>
        <p:txBody>
          <a:bodyPr/>
          <a:lstStyle/>
          <a:p>
            <a:pPr marL="685800" lvl="2">
              <a:spcBef>
                <a:spcPts val="1000"/>
              </a:spcBef>
            </a:pPr>
            <a:r>
              <a:rPr lang="it-IT" sz="2800" b="1" dirty="0">
                <a:solidFill>
                  <a:schemeClr val="accent1"/>
                </a:solidFill>
              </a:rPr>
              <a:t>3. </a:t>
            </a:r>
            <a:r>
              <a:rPr lang="it-IT" sz="2800" dirty="0"/>
              <a:t>Il battesimo ci conforma a Cristo, ci dà la sua forma ma la sua vita resta nascosta</a:t>
            </a:r>
          </a:p>
          <a:p>
            <a:pPr lvl="2"/>
            <a:r>
              <a:rPr lang="it-IT" sz="2600" dirty="0"/>
              <a:t>Il Risorto si rivela, non toglie i veli, si </a:t>
            </a:r>
            <a:r>
              <a:rPr lang="it-IT" sz="2600" b="1" dirty="0">
                <a:solidFill>
                  <a:schemeClr val="accent1"/>
                </a:solidFill>
              </a:rPr>
              <a:t>RI-VELA</a:t>
            </a:r>
            <a:endParaRPr lang="pt-BR" sz="2600" b="1" dirty="0">
              <a:solidFill>
                <a:schemeClr val="accent1"/>
              </a:solidFill>
            </a:endParaRPr>
          </a:p>
          <a:p>
            <a:pPr lvl="2"/>
            <a:r>
              <a:rPr lang="it-IT" sz="2600" dirty="0"/>
              <a:t>Ma se la Gloria di Cristo resta nascosta anche la nostra vita di conformati a Cristo resta nascosta in Lui </a:t>
            </a:r>
            <a:endParaRPr lang="it-IT" sz="2600" dirty="0" smtClean="0"/>
          </a:p>
          <a:p>
            <a:pPr lvl="2"/>
            <a:r>
              <a:rPr lang="it-IT" sz="2600" dirty="0" smtClean="0"/>
              <a:t>Icone </a:t>
            </a:r>
            <a:r>
              <a:rPr lang="it-IT" sz="2600" dirty="0"/>
              <a:t>bibliche </a:t>
            </a:r>
            <a:endParaRPr lang="pt-BR" sz="2600" dirty="0"/>
          </a:p>
          <a:p>
            <a:pPr lvl="3"/>
            <a:r>
              <a:rPr lang="it-IT" sz="2600" dirty="0"/>
              <a:t>1 </a:t>
            </a:r>
            <a:r>
              <a:rPr lang="it-IT" sz="2600" dirty="0" smtClean="0"/>
              <a:t>Cor 2,6-9.16</a:t>
            </a:r>
          </a:p>
          <a:p>
            <a:pPr lvl="3"/>
            <a:r>
              <a:rPr lang="it-IT" sz="2600" dirty="0" smtClean="0"/>
              <a:t>Col </a:t>
            </a:r>
            <a:r>
              <a:rPr lang="it-IT" sz="2800" dirty="0" smtClean="0"/>
              <a:t>1,24-28; 2,2-3; </a:t>
            </a:r>
            <a:r>
              <a:rPr lang="it-IT" sz="2800" dirty="0"/>
              <a:t>3,1-4</a:t>
            </a:r>
            <a:endParaRPr lang="it-IT" sz="2800" dirty="0" smtClean="0"/>
          </a:p>
          <a:p>
            <a:pPr lvl="3"/>
            <a:r>
              <a:rPr lang="it-IT" sz="2800" dirty="0" smtClean="0"/>
              <a:t>Ap 2,17; 3,12; 5,9-10; 14,3; 21,1-3.5-7</a:t>
            </a:r>
          </a:p>
          <a:p>
            <a:pPr marL="1371600" lvl="3" indent="0">
              <a:buNone/>
            </a:pPr>
            <a:endParaRPr lang="pt-BR" sz="2600" dirty="0"/>
          </a:p>
          <a:p>
            <a:pPr lvl="2"/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643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4879" y="571189"/>
            <a:ext cx="7405351" cy="78109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i="1" dirty="0">
                <a:solidFill>
                  <a:srgbClr val="FFFF00"/>
                </a:solidFill>
              </a:rPr>
              <a:t>3. Riflessione </a:t>
            </a:r>
            <a:r>
              <a:rPr lang="it-IT" sz="3600" b="1" i="1" dirty="0" smtClean="0">
                <a:solidFill>
                  <a:srgbClr val="FFFF00"/>
                </a:solidFill>
              </a:rPr>
              <a:t>Antropologica</a:t>
            </a:r>
            <a:endParaRPr lang="pt-BR" sz="3600" i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003" y="1648496"/>
            <a:ext cx="11578107" cy="4932607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it-IT" sz="2900" dirty="0"/>
              <a:t>Solo alla fine si dirà chi siamo, avremo una pietruzza con scritto il nostro vero nome. Noi stessi siamo in attesa della nostra Identità: </a:t>
            </a:r>
            <a:r>
              <a:rPr lang="it-IT" sz="2900" b="1" dirty="0">
                <a:solidFill>
                  <a:schemeClr val="accent1"/>
                </a:solidFill>
              </a:rPr>
              <a:t>CHI SIAMO? PER CHI SIAMO?</a:t>
            </a:r>
            <a:r>
              <a:rPr lang="it-IT" sz="2900" dirty="0">
                <a:solidFill>
                  <a:schemeClr val="accent1"/>
                </a:solidFill>
              </a:rPr>
              <a:t> </a:t>
            </a:r>
            <a:r>
              <a:rPr lang="it-IT" dirty="0"/>
              <a:t>(Orioli</a:t>
            </a:r>
            <a:r>
              <a:rPr lang="it-IT" dirty="0" smtClean="0"/>
              <a:t>)</a:t>
            </a:r>
          </a:p>
          <a:p>
            <a:pPr lvl="0"/>
            <a:endParaRPr lang="pt-BR" sz="2700" dirty="0"/>
          </a:p>
          <a:p>
            <a:pPr lvl="0"/>
            <a:r>
              <a:rPr lang="it-IT" sz="2900" dirty="0"/>
              <a:t>Per introdurre al tema Battezzati e Inviati occorre prima riflettere sul </a:t>
            </a:r>
            <a:r>
              <a:rPr lang="it-IT" sz="2900" b="1" dirty="0">
                <a:solidFill>
                  <a:schemeClr val="accent1"/>
                </a:solidFill>
              </a:rPr>
              <a:t>CHI SIAMO</a:t>
            </a:r>
            <a:r>
              <a:rPr lang="it-IT" sz="2900" dirty="0">
                <a:solidFill>
                  <a:schemeClr val="accent1"/>
                </a:solidFill>
              </a:rPr>
              <a:t> </a:t>
            </a:r>
            <a:r>
              <a:rPr lang="it-IT" sz="2900" dirty="0"/>
              <a:t>(battezzati) e </a:t>
            </a:r>
            <a:r>
              <a:rPr lang="it-IT" sz="2900" b="1" dirty="0">
                <a:solidFill>
                  <a:schemeClr val="accent1"/>
                </a:solidFill>
              </a:rPr>
              <a:t>PER CHI SIAMO</a:t>
            </a:r>
            <a:r>
              <a:rPr lang="it-IT" sz="2900" dirty="0">
                <a:solidFill>
                  <a:schemeClr val="accent1"/>
                </a:solidFill>
              </a:rPr>
              <a:t> </a:t>
            </a:r>
            <a:r>
              <a:rPr lang="it-IT" sz="2900" dirty="0"/>
              <a:t>(inviati). I due passaggi sono necessari insieme. Ovvero non è possibile soffermarsi o rispondere ad una sola di queste due domande. Servono </a:t>
            </a:r>
            <a:r>
              <a:rPr lang="it-IT" sz="2900" dirty="0" smtClean="0"/>
              <a:t>entrambe </a:t>
            </a:r>
            <a:endParaRPr lang="pt-BR" sz="2900" dirty="0"/>
          </a:p>
          <a:p>
            <a:pPr marL="685800" lvl="2">
              <a:spcBef>
                <a:spcPts val="1000"/>
              </a:spcBef>
            </a:pPr>
            <a:r>
              <a:rPr lang="it-IT" sz="2600" dirty="0"/>
              <a:t>Detto ciò non è possibile soffermarsi tutta la vita a riflettere sul </a:t>
            </a:r>
            <a:r>
              <a:rPr lang="it-IT" sz="2600" b="1" dirty="0">
                <a:solidFill>
                  <a:schemeClr val="accent1"/>
                </a:solidFill>
              </a:rPr>
              <a:t>CHI SONO </a:t>
            </a:r>
            <a:r>
              <a:rPr lang="it-IT" sz="2600" dirty="0"/>
              <a:t>o sul </a:t>
            </a:r>
            <a:r>
              <a:rPr lang="it-IT" sz="2600" b="1" dirty="0">
                <a:solidFill>
                  <a:schemeClr val="accent1"/>
                </a:solidFill>
              </a:rPr>
              <a:t>PER CHI SONO! </a:t>
            </a:r>
            <a:r>
              <a:rPr lang="it-IT" sz="2600" dirty="0"/>
              <a:t>È chiaro che ogni tanto nella vita serve un backup per fare il punto del percorso personale ma è inutile e dannoso continuare a crogiolarsi sulla propria storia </a:t>
            </a:r>
            <a:r>
              <a:rPr lang="it-IT" sz="2600" b="1" dirty="0">
                <a:solidFill>
                  <a:schemeClr val="accent1"/>
                </a:solidFill>
              </a:rPr>
              <a:t>(IDENTITÀ)</a:t>
            </a:r>
            <a:r>
              <a:rPr lang="it-IT" sz="2600" dirty="0"/>
              <a:t>. Ad un certo punto occorre liberarsi e partire! </a:t>
            </a:r>
            <a:r>
              <a:rPr lang="it-IT" sz="2600" b="1" dirty="0">
                <a:solidFill>
                  <a:schemeClr val="accent1"/>
                </a:solidFill>
              </a:rPr>
              <a:t>SENTIRSI INVIATI</a:t>
            </a:r>
            <a:r>
              <a:rPr lang="it-IT" sz="2600" b="1" dirty="0" smtClean="0">
                <a:solidFill>
                  <a:schemeClr val="accent1"/>
                </a:solidFill>
              </a:rPr>
              <a:t>!</a:t>
            </a:r>
            <a:endParaRPr lang="pt-BR" sz="2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52314" y="635585"/>
            <a:ext cx="5331855" cy="71669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i="1" dirty="0">
                <a:solidFill>
                  <a:srgbClr val="FFFF00"/>
                </a:solidFill>
              </a:rPr>
              <a:t>4. Cammini </a:t>
            </a:r>
            <a:r>
              <a:rPr lang="it-IT" sz="3600" b="1" i="1" dirty="0" smtClean="0">
                <a:solidFill>
                  <a:srgbClr val="FFFF00"/>
                </a:solidFill>
              </a:rPr>
              <a:t>Pastorali</a:t>
            </a:r>
            <a:endParaRPr lang="pt-BR" sz="3600" i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277" y="1558345"/>
            <a:ext cx="11281892" cy="5100032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it-IT" sz="3000" dirty="0"/>
              <a:t>Il battesimo ci fa assumere la forma pasquale di Gesù che però per certi </a:t>
            </a:r>
            <a:r>
              <a:rPr lang="it-IT" sz="3000" dirty="0" smtClean="0"/>
              <a:t>versi resta nascosta</a:t>
            </a:r>
          </a:p>
          <a:p>
            <a:pPr lvl="0"/>
            <a:endParaRPr lang="pt-BR" dirty="0"/>
          </a:p>
          <a:p>
            <a:pPr lvl="0"/>
            <a:r>
              <a:rPr lang="it-IT" sz="3000" dirty="0"/>
              <a:t>E allora qual è la </a:t>
            </a:r>
            <a:r>
              <a:rPr lang="it-IT" sz="3000" dirty="0" smtClean="0"/>
              <a:t>Missione </a:t>
            </a:r>
            <a:r>
              <a:rPr lang="it-IT" sz="3000" dirty="0"/>
              <a:t>di noi Battezzati? </a:t>
            </a:r>
            <a:r>
              <a:rPr lang="it-IT" sz="3000" b="1" dirty="0">
                <a:solidFill>
                  <a:schemeClr val="accent1"/>
                </a:solidFill>
              </a:rPr>
              <a:t>Rimandare ai non battezzati che siamo Figli e </a:t>
            </a:r>
            <a:r>
              <a:rPr lang="it-IT" sz="3000" b="1" dirty="0" smtClean="0">
                <a:solidFill>
                  <a:schemeClr val="accent1"/>
                </a:solidFill>
              </a:rPr>
              <a:t>Fratelli</a:t>
            </a:r>
          </a:p>
          <a:p>
            <a:pPr lvl="0"/>
            <a:endParaRPr lang="pt-BR" dirty="0"/>
          </a:p>
          <a:p>
            <a:pPr lvl="0"/>
            <a:r>
              <a:rPr lang="it-IT" sz="3000" dirty="0"/>
              <a:t>Dobbiamo riferirci ai non battezzati non per battezzarli ma per </a:t>
            </a:r>
            <a:r>
              <a:rPr lang="it-IT" sz="3000" b="1" dirty="0">
                <a:solidFill>
                  <a:schemeClr val="accent1"/>
                </a:solidFill>
              </a:rPr>
              <a:t>servirli come Gesù: prendendoci cura di tutti i figli del mondo </a:t>
            </a:r>
            <a:r>
              <a:rPr lang="it-IT" sz="3000" dirty="0"/>
              <a:t>(uomini e donne di buona volontà/giusti</a:t>
            </a:r>
            <a:r>
              <a:rPr lang="it-IT" sz="3000" dirty="0" smtClean="0"/>
              <a:t>)</a:t>
            </a:r>
          </a:p>
          <a:p>
            <a:pPr lvl="1"/>
            <a:r>
              <a:rPr lang="it-IT" sz="2700" dirty="0"/>
              <a:t>Leggenda ebrea: </a:t>
            </a:r>
            <a:r>
              <a:rPr lang="it-IT" sz="2700" i="1" dirty="0"/>
              <a:t>«In ogni momento ci sono 36 giusti che grazie alle loro opere umili e nascoste ma buone e giuste tengono in piedi il mondo. La creazione allora non va a rotoli grazie alla vita di questi giusti, Dio è grato a chi si prende cura della creazione e dei fratelli</a:t>
            </a:r>
            <a:r>
              <a:rPr lang="it-IT" sz="2700" i="1" dirty="0" smtClean="0"/>
              <a:t>»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10425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2112136"/>
            <a:ext cx="10820400" cy="3412902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lvl="0"/>
            <a:r>
              <a:rPr lang="it-IT" sz="2800" b="1" dirty="0">
                <a:solidFill>
                  <a:srgbClr val="FFFF00"/>
                </a:solidFill>
              </a:rPr>
              <a:t>Appunti e </a:t>
            </a:r>
            <a:r>
              <a:rPr lang="it-IT" sz="2800" b="1" dirty="0" smtClean="0">
                <a:solidFill>
                  <a:srgbClr val="FFFF00"/>
                </a:solidFill>
              </a:rPr>
              <a:t>Suggerimenti </a:t>
            </a:r>
            <a:r>
              <a:rPr lang="it-IT" sz="2800" b="1" dirty="0">
                <a:solidFill>
                  <a:srgbClr val="FFFF00"/>
                </a:solidFill>
              </a:rPr>
              <a:t>per gli </a:t>
            </a:r>
            <a:r>
              <a:rPr lang="it-IT" sz="2800" b="1" dirty="0" smtClean="0">
                <a:solidFill>
                  <a:srgbClr val="FFFF00"/>
                </a:solidFill>
              </a:rPr>
              <a:t>Incontri </a:t>
            </a:r>
          </a:p>
          <a:p>
            <a:pPr lvl="0"/>
            <a:endParaRPr lang="it-IT" sz="2800" dirty="0" smtClean="0"/>
          </a:p>
          <a:p>
            <a:pPr lvl="1"/>
            <a:r>
              <a:rPr lang="it-IT" sz="2600" dirty="0"/>
              <a:t>Incipit: battezzati e inviati (</a:t>
            </a:r>
            <a:r>
              <a:rPr lang="it-IT" sz="2600" b="1" dirty="0">
                <a:solidFill>
                  <a:srgbClr val="92D050"/>
                </a:solidFill>
              </a:rPr>
              <a:t>CHI SONO IO? </a:t>
            </a:r>
            <a:r>
              <a:rPr lang="it-IT" sz="2600" dirty="0"/>
              <a:t>Identità</a:t>
            </a:r>
            <a:r>
              <a:rPr lang="it-IT" sz="2600" b="1" dirty="0">
                <a:solidFill>
                  <a:srgbClr val="92D050"/>
                </a:solidFill>
              </a:rPr>
              <a:t>, PER CHI SONO IO?</a:t>
            </a:r>
            <a:r>
              <a:rPr lang="it-IT" sz="2600" dirty="0"/>
              <a:t> Io per… </a:t>
            </a:r>
            <a:endParaRPr lang="it-IT" sz="2600" dirty="0" smtClean="0"/>
          </a:p>
          <a:p>
            <a:pPr lvl="1"/>
            <a:r>
              <a:rPr lang="it-IT" sz="2600" dirty="0" smtClean="0"/>
              <a:t>Dalla </a:t>
            </a:r>
            <a:r>
              <a:rPr lang="it-IT" sz="2600" dirty="0"/>
              <a:t>Orioli prendiamo l’idea di circolarità (derivante dal concetto del </a:t>
            </a:r>
            <a:r>
              <a:rPr lang="it-IT" sz="2600" b="1" dirty="0">
                <a:solidFill>
                  <a:srgbClr val="92D050"/>
                </a:solidFill>
              </a:rPr>
              <a:t>NOI</a:t>
            </a:r>
            <a:r>
              <a:rPr lang="it-IT" sz="2600" dirty="0"/>
              <a:t>) per riflettere sulla </a:t>
            </a:r>
            <a:r>
              <a:rPr lang="it-IT" sz="2600" b="1" dirty="0">
                <a:solidFill>
                  <a:srgbClr val="92D050"/>
                </a:solidFill>
              </a:rPr>
              <a:t>CIRCOLARITÀ</a:t>
            </a:r>
            <a:r>
              <a:rPr lang="it-IT" sz="2600" dirty="0"/>
              <a:t> della </a:t>
            </a:r>
            <a:r>
              <a:rPr lang="it-IT" sz="2600" b="1" dirty="0">
                <a:solidFill>
                  <a:srgbClr val="92D050"/>
                </a:solidFill>
              </a:rPr>
              <a:t>RELAZIONE</a:t>
            </a:r>
            <a:r>
              <a:rPr lang="it-IT" sz="2600" dirty="0"/>
              <a:t> </a:t>
            </a:r>
            <a:r>
              <a:rPr lang="it-IT" sz="2600" dirty="0" smtClean="0"/>
              <a:t>tra: </a:t>
            </a:r>
          </a:p>
          <a:p>
            <a:pPr marL="457200" lvl="1" indent="0" algn="ctr">
              <a:buNone/>
            </a:pPr>
            <a:r>
              <a:rPr lang="it-IT" sz="2800" b="1" i="1" dirty="0" smtClean="0">
                <a:solidFill>
                  <a:srgbClr val="FFFF00"/>
                </a:solidFill>
              </a:rPr>
              <a:t>NOI-DIO/GESÙ-CREATO/CASA </a:t>
            </a:r>
            <a:r>
              <a:rPr lang="it-IT" sz="2800" b="1" i="1" dirty="0">
                <a:solidFill>
                  <a:srgbClr val="FFFF00"/>
                </a:solidFill>
              </a:rPr>
              <a:t>COMUNE</a:t>
            </a:r>
          </a:p>
          <a:p>
            <a:endParaRPr lang="pt-BR" sz="2800" dirty="0"/>
          </a:p>
          <a:p>
            <a:pPr lvl="0"/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900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7882" y="1442434"/>
            <a:ext cx="11410681" cy="4906850"/>
          </a:xfrm>
          <a:ln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pPr lvl="1"/>
            <a:r>
              <a:rPr lang="it-IT" sz="2800" dirty="0"/>
              <a:t>Riprendere le </a:t>
            </a:r>
            <a:r>
              <a:rPr lang="it-IT" sz="2800" b="1" dirty="0">
                <a:solidFill>
                  <a:srgbClr val="92D050"/>
                </a:solidFill>
              </a:rPr>
              <a:t>conclusioni</a:t>
            </a:r>
            <a:r>
              <a:rPr lang="it-IT" sz="2800" dirty="0">
                <a:solidFill>
                  <a:srgbClr val="92D050"/>
                </a:solidFill>
              </a:rPr>
              <a:t> </a:t>
            </a:r>
            <a:r>
              <a:rPr lang="it-IT" sz="2800" dirty="0"/>
              <a:t>dell’Assemblea Speciale del </a:t>
            </a:r>
            <a:r>
              <a:rPr lang="it-IT" sz="2800" dirty="0" smtClean="0"/>
              <a:t> Sinodo </a:t>
            </a:r>
            <a:r>
              <a:rPr lang="it-IT" sz="2800" dirty="0"/>
              <a:t>dei Vescovi per la Regione Panamazzonica </a:t>
            </a:r>
            <a:r>
              <a:rPr lang="it-IT" sz="2200" dirty="0"/>
              <a:t>(6-27 ottobre 2019) </a:t>
            </a:r>
            <a:r>
              <a:rPr lang="it-IT" sz="2800" dirty="0"/>
              <a:t>sul tema: </a:t>
            </a:r>
            <a:r>
              <a:rPr lang="it-IT" sz="2800" i="1" dirty="0">
                <a:solidFill>
                  <a:srgbClr val="FFFF00"/>
                </a:solidFill>
              </a:rPr>
              <a:t>“Amazzonia: Nuovi Cammini per la Chiesa e per una Ecologia Integrale”</a:t>
            </a:r>
            <a:r>
              <a:rPr lang="it-IT" sz="2800" dirty="0">
                <a:solidFill>
                  <a:srgbClr val="FFFF00"/>
                </a:solidFill>
              </a:rPr>
              <a:t> </a:t>
            </a:r>
            <a:endParaRPr lang="pt-BR" sz="2800" dirty="0">
              <a:solidFill>
                <a:srgbClr val="FFFF00"/>
              </a:solidFill>
            </a:endParaRPr>
          </a:p>
          <a:p>
            <a:pPr lvl="2"/>
            <a:r>
              <a:rPr lang="it-IT" sz="2700" dirty="0"/>
              <a:t>Cfr. Documento finale del Sinodo dei Vescovi al Santo Padre </a:t>
            </a:r>
            <a:r>
              <a:rPr lang="it-IT" sz="2700" dirty="0" smtClean="0"/>
              <a:t>Francesco</a:t>
            </a:r>
            <a:r>
              <a:rPr lang="it-IT" sz="2800" dirty="0"/>
              <a:t> </a:t>
            </a:r>
            <a:r>
              <a:rPr lang="it-IT" sz="2200" dirty="0" smtClean="0"/>
              <a:t>(26 </a:t>
            </a:r>
            <a:r>
              <a:rPr lang="it-IT" sz="2200" dirty="0"/>
              <a:t>ottobre </a:t>
            </a:r>
            <a:r>
              <a:rPr lang="it-IT" sz="2200" dirty="0" smtClean="0"/>
              <a:t>2019</a:t>
            </a:r>
            <a:r>
              <a:rPr lang="it-IT" sz="2200" dirty="0"/>
              <a:t> </a:t>
            </a:r>
            <a:r>
              <a:rPr lang="it-IT" sz="2200" dirty="0" smtClean="0"/>
              <a:t>testo </a:t>
            </a:r>
            <a:r>
              <a:rPr lang="it-IT" sz="2200" dirty="0"/>
              <a:t>in </a:t>
            </a:r>
            <a:r>
              <a:rPr lang="it-IT" sz="2200" dirty="0" smtClean="0"/>
              <a:t>spagnolo)</a:t>
            </a:r>
            <a:r>
              <a:rPr lang="it-IT" sz="2700" dirty="0" smtClean="0"/>
              <a:t>:</a:t>
            </a:r>
            <a:endParaRPr lang="pt-BR" sz="2700" dirty="0"/>
          </a:p>
          <a:p>
            <a:pPr lvl="3"/>
            <a:r>
              <a:rPr lang="pt-BR" sz="2600" b="1" dirty="0">
                <a:solidFill>
                  <a:srgbClr val="92D050"/>
                </a:solidFill>
                <a:hlinkClick r:id="rId2"/>
              </a:rPr>
              <a:t>CAPÍTULO I:</a:t>
            </a:r>
            <a:r>
              <a:rPr lang="pt-BR" sz="2600" u="sng" dirty="0">
                <a:solidFill>
                  <a:srgbClr val="92D050"/>
                </a:solidFill>
                <a:hlinkClick r:id="rId2"/>
              </a:rPr>
              <a:t> </a:t>
            </a:r>
            <a:r>
              <a:rPr lang="pt-BR" sz="2600" i="1" dirty="0">
                <a:solidFill>
                  <a:srgbClr val="92D050"/>
                </a:solidFill>
                <a:hlinkClick r:id="rId2"/>
              </a:rPr>
              <a:t>AMAZONÍA: DE LA ESCUCHA A LA CONVERSIÓN INTEGRAL</a:t>
            </a:r>
            <a:endParaRPr lang="pt-BR" sz="2600" i="1" dirty="0">
              <a:solidFill>
                <a:srgbClr val="92D050"/>
              </a:solidFill>
            </a:endParaRPr>
          </a:p>
          <a:p>
            <a:pPr lvl="3"/>
            <a:r>
              <a:rPr lang="pt-BR" sz="2600" b="1" dirty="0">
                <a:solidFill>
                  <a:srgbClr val="92D050"/>
                </a:solidFill>
                <a:hlinkClick r:id="rId3"/>
              </a:rPr>
              <a:t>CAPITULO II: </a:t>
            </a:r>
            <a:r>
              <a:rPr lang="pt-BR" sz="2600" i="1" dirty="0">
                <a:solidFill>
                  <a:srgbClr val="92D050"/>
                </a:solidFill>
                <a:hlinkClick r:id="rId3"/>
              </a:rPr>
              <a:t>NUEVOS CAMINOS DE CONVERSIÓN PASTORAL</a:t>
            </a:r>
            <a:endParaRPr lang="pt-BR" sz="2600" i="1" dirty="0">
              <a:solidFill>
                <a:srgbClr val="92D050"/>
              </a:solidFill>
            </a:endParaRPr>
          </a:p>
          <a:p>
            <a:pPr lvl="3"/>
            <a:r>
              <a:rPr lang="pt-BR" sz="2600" b="1" dirty="0">
                <a:solidFill>
                  <a:srgbClr val="92D050"/>
                </a:solidFill>
                <a:hlinkClick r:id="rId4"/>
              </a:rPr>
              <a:t>CAPITULO III: </a:t>
            </a:r>
            <a:r>
              <a:rPr lang="pt-BR" sz="2600" i="1" dirty="0">
                <a:solidFill>
                  <a:srgbClr val="92D050"/>
                </a:solidFill>
                <a:hlinkClick r:id="rId4"/>
              </a:rPr>
              <a:t>NUEVOS CAMINOS DE CONVERSIÓN CULTURAL</a:t>
            </a:r>
            <a:endParaRPr lang="pt-BR" sz="2600" i="1" dirty="0">
              <a:solidFill>
                <a:srgbClr val="92D050"/>
              </a:solidFill>
            </a:endParaRPr>
          </a:p>
          <a:p>
            <a:pPr lvl="3"/>
            <a:r>
              <a:rPr lang="pt-BR" sz="2600" b="1" dirty="0">
                <a:solidFill>
                  <a:srgbClr val="92D050"/>
                </a:solidFill>
                <a:hlinkClick r:id="rId5"/>
              </a:rPr>
              <a:t>CAPITULO IV: </a:t>
            </a:r>
            <a:r>
              <a:rPr lang="pt-BR" sz="2600" i="1" dirty="0">
                <a:solidFill>
                  <a:srgbClr val="92D050"/>
                </a:solidFill>
                <a:hlinkClick r:id="rId5"/>
              </a:rPr>
              <a:t>NUEVOS CAMINOS DE CONVERSIÓN ECOLÓGICA</a:t>
            </a:r>
            <a:endParaRPr lang="pt-BR" sz="2600" i="1" dirty="0">
              <a:solidFill>
                <a:srgbClr val="92D050"/>
              </a:solidFill>
            </a:endParaRPr>
          </a:p>
          <a:p>
            <a:pPr lvl="3"/>
            <a:r>
              <a:rPr lang="pt-BR" sz="2600" b="1" dirty="0">
                <a:solidFill>
                  <a:srgbClr val="92D050"/>
                </a:solidFill>
                <a:hlinkClick r:id="rId6"/>
              </a:rPr>
              <a:t>CAPITULO V:</a:t>
            </a:r>
            <a:r>
              <a:rPr lang="pt-BR" sz="2600" dirty="0">
                <a:solidFill>
                  <a:srgbClr val="92D050"/>
                </a:solidFill>
                <a:hlinkClick r:id="rId6"/>
              </a:rPr>
              <a:t> </a:t>
            </a:r>
            <a:r>
              <a:rPr lang="pt-BR" sz="2600" i="1" dirty="0">
                <a:solidFill>
                  <a:srgbClr val="92D050"/>
                </a:solidFill>
                <a:hlinkClick r:id="rId6"/>
              </a:rPr>
              <a:t>NUEVOS CAMINOS DE CONVERSIÓN SINODAL</a:t>
            </a:r>
            <a:endParaRPr lang="pt-BR" sz="2600" i="1" dirty="0">
              <a:solidFill>
                <a:srgbClr val="92D050"/>
              </a:solidFill>
            </a:endParaRPr>
          </a:p>
          <a:p>
            <a:pPr lvl="2"/>
            <a:r>
              <a:rPr lang="it-IT" sz="2700" dirty="0"/>
              <a:t>La terra è mamma e mamma per tutti = </a:t>
            </a:r>
            <a:r>
              <a:rPr lang="it-IT" sz="2700" b="1" dirty="0">
                <a:solidFill>
                  <a:srgbClr val="92D050"/>
                </a:solidFill>
              </a:rPr>
              <a:t>concetti di universalità </a:t>
            </a:r>
            <a:endParaRPr lang="pt-BR" sz="2700" b="1" dirty="0">
              <a:solidFill>
                <a:srgbClr val="92D050"/>
              </a:solidFill>
            </a:endParaRPr>
          </a:p>
          <a:p>
            <a:pPr lvl="2"/>
            <a:r>
              <a:rPr lang="it-IT" sz="2700" b="1" dirty="0"/>
              <a:t>Dio</a:t>
            </a:r>
            <a:r>
              <a:rPr lang="it-IT" sz="2700" dirty="0"/>
              <a:t> </a:t>
            </a:r>
            <a:r>
              <a:rPr lang="it-IT" sz="2700" b="1" dirty="0">
                <a:solidFill>
                  <a:srgbClr val="92D050"/>
                </a:solidFill>
              </a:rPr>
              <a:t>predilige gli ultimi</a:t>
            </a:r>
            <a:r>
              <a:rPr lang="it-IT" sz="2700" dirty="0"/>
              <a:t>, i poveri, gli </a:t>
            </a:r>
            <a:r>
              <a:rPr lang="it-IT" sz="2700" dirty="0" smtClean="0"/>
              <a:t>emarginati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13009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532586"/>
            <a:ext cx="10820400" cy="4829577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lvl="1"/>
            <a:r>
              <a:rPr lang="it-IT" sz="2600" dirty="0" smtClean="0"/>
              <a:t>In questo tempo: </a:t>
            </a:r>
            <a:r>
              <a:rPr lang="it-IT" sz="2600" b="1" dirty="0" smtClean="0">
                <a:solidFill>
                  <a:srgbClr val="92D050"/>
                </a:solidFill>
              </a:rPr>
              <a:t>Andate </a:t>
            </a:r>
            <a:r>
              <a:rPr lang="it-IT" sz="2600" dirty="0"/>
              <a:t>e</a:t>
            </a:r>
            <a:r>
              <a:rPr lang="it-IT" sz="2600" b="1" dirty="0">
                <a:solidFill>
                  <a:srgbClr val="92D050"/>
                </a:solidFill>
              </a:rPr>
              <a:t> battezzate</a:t>
            </a:r>
            <a:endParaRPr lang="pt-BR" sz="2600" b="1" dirty="0">
              <a:solidFill>
                <a:srgbClr val="92D050"/>
              </a:solidFill>
            </a:endParaRPr>
          </a:p>
          <a:p>
            <a:pPr lvl="2"/>
            <a:r>
              <a:rPr lang="it-IT" sz="2400" dirty="0"/>
              <a:t>Ridare a tutti la </a:t>
            </a:r>
            <a:r>
              <a:rPr lang="it-IT" sz="2400" b="1" dirty="0">
                <a:solidFill>
                  <a:srgbClr val="92D050"/>
                </a:solidFill>
              </a:rPr>
              <a:t>dignità</a:t>
            </a:r>
            <a:r>
              <a:rPr lang="it-IT" sz="2400" dirty="0">
                <a:solidFill>
                  <a:srgbClr val="92D050"/>
                </a:solidFill>
              </a:rPr>
              <a:t> </a:t>
            </a:r>
            <a:r>
              <a:rPr lang="it-IT" sz="2400" dirty="0"/>
              <a:t>di Figli e Figlie di Dio</a:t>
            </a:r>
            <a:endParaRPr lang="pt-BR" sz="2400" dirty="0"/>
          </a:p>
          <a:p>
            <a:pPr lvl="1"/>
            <a:r>
              <a:rPr lang="it-IT" sz="2600" dirty="0"/>
              <a:t>Suggerire alcuni </a:t>
            </a:r>
            <a:r>
              <a:rPr lang="it-IT" sz="2600" b="1" dirty="0">
                <a:solidFill>
                  <a:srgbClr val="92D050"/>
                </a:solidFill>
              </a:rPr>
              <a:t>gesti </a:t>
            </a:r>
            <a:r>
              <a:rPr lang="it-IT" sz="2600" dirty="0"/>
              <a:t>di Papa Francesco</a:t>
            </a:r>
            <a:endParaRPr lang="pt-BR" sz="2600" dirty="0"/>
          </a:p>
          <a:p>
            <a:pPr lvl="2"/>
            <a:r>
              <a:rPr lang="it-IT" sz="2400" dirty="0"/>
              <a:t>Video dove indica bambino autistico e video bambino </a:t>
            </a:r>
            <a:r>
              <a:rPr lang="it-IT" sz="2400" i="1" dirty="0"/>
              <a:t>“Mio papà dov’è?” </a:t>
            </a:r>
            <a:endParaRPr lang="pt-BR" sz="2400" i="1" dirty="0"/>
          </a:p>
          <a:p>
            <a:pPr lvl="1"/>
            <a:r>
              <a:rPr lang="it-IT" sz="2600" dirty="0"/>
              <a:t>Riprendere figure di </a:t>
            </a:r>
            <a:r>
              <a:rPr lang="it-IT" sz="2600" b="1" dirty="0">
                <a:solidFill>
                  <a:srgbClr val="92D050"/>
                </a:solidFill>
              </a:rPr>
              <a:t>testimoni</a:t>
            </a:r>
            <a:r>
              <a:rPr lang="it-IT" sz="2600" dirty="0"/>
              <a:t> come:</a:t>
            </a:r>
            <a:endParaRPr lang="pt-BR" sz="2600" dirty="0"/>
          </a:p>
          <a:p>
            <a:pPr lvl="2"/>
            <a:r>
              <a:rPr lang="it-IT" dirty="0"/>
              <a:t> </a:t>
            </a:r>
            <a:r>
              <a:rPr lang="it-IT" sz="2400" dirty="0"/>
              <a:t>Vittorio Arrigoni</a:t>
            </a:r>
            <a:endParaRPr lang="pt-BR" sz="2400" dirty="0"/>
          </a:p>
          <a:p>
            <a:pPr lvl="2"/>
            <a:r>
              <a:rPr lang="it-IT" sz="2400" i="1" dirty="0"/>
              <a:t>“I care” </a:t>
            </a:r>
            <a:r>
              <a:rPr lang="it-IT" sz="2400" dirty="0"/>
              <a:t>di don Milani</a:t>
            </a:r>
            <a:endParaRPr lang="pt-BR" sz="2400" dirty="0"/>
          </a:p>
          <a:p>
            <a:pPr lvl="2"/>
            <a:r>
              <a:rPr lang="it-IT" sz="2400" dirty="0"/>
              <a:t>I martiri dell’Amazzonia</a:t>
            </a:r>
            <a:endParaRPr lang="pt-BR" sz="2400" dirty="0"/>
          </a:p>
          <a:p>
            <a:pPr lvl="1"/>
            <a:r>
              <a:rPr lang="it-IT" sz="2600" dirty="0"/>
              <a:t>Ascoltare </a:t>
            </a:r>
            <a:r>
              <a:rPr lang="it-IT" sz="2600" b="1" dirty="0">
                <a:solidFill>
                  <a:srgbClr val="92D050"/>
                </a:solidFill>
              </a:rPr>
              <a:t>Musiche</a:t>
            </a:r>
            <a:endParaRPr lang="pt-BR" sz="2600" b="1" dirty="0">
              <a:solidFill>
                <a:srgbClr val="92D050"/>
              </a:solidFill>
            </a:endParaRPr>
          </a:p>
          <a:p>
            <a:pPr lvl="2"/>
            <a:r>
              <a:rPr lang="it-IT" sz="2400" i="1" dirty="0"/>
              <a:t>“Altro” </a:t>
            </a:r>
            <a:r>
              <a:rPr lang="it-IT" sz="2400" dirty="0"/>
              <a:t>di Nicolò Fabi</a:t>
            </a:r>
            <a:endParaRPr lang="pt-BR" sz="2400" dirty="0"/>
          </a:p>
          <a:p>
            <a:pPr lvl="2"/>
            <a:r>
              <a:rPr lang="it-IT" sz="2400" i="1" dirty="0"/>
              <a:t>“Credo negli esseri umani” </a:t>
            </a:r>
            <a:r>
              <a:rPr lang="it-IT" sz="2400" dirty="0"/>
              <a:t>di Marco </a:t>
            </a:r>
            <a:r>
              <a:rPr lang="it-IT" sz="2400" dirty="0" smtClean="0"/>
              <a:t>Mengoni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3762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468192"/>
            <a:ext cx="10820400" cy="4750493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it-IT" sz="2800" b="1" dirty="0" smtClean="0">
                <a:solidFill>
                  <a:srgbClr val="FFFF00"/>
                </a:solidFill>
              </a:rPr>
              <a:t>Esortazione </a:t>
            </a:r>
            <a:r>
              <a:rPr lang="it-IT" sz="2800" b="1" dirty="0">
                <a:solidFill>
                  <a:srgbClr val="FFFF00"/>
                </a:solidFill>
              </a:rPr>
              <a:t>per </a:t>
            </a:r>
            <a:r>
              <a:rPr lang="it-IT" sz="2800" b="1" dirty="0" smtClean="0">
                <a:solidFill>
                  <a:srgbClr val="FFFF00"/>
                </a:solidFill>
              </a:rPr>
              <a:t>Ripartire</a:t>
            </a:r>
          </a:p>
          <a:p>
            <a:pPr lvl="1"/>
            <a:r>
              <a:rPr lang="it-IT" sz="2600" dirty="0"/>
              <a:t>La </a:t>
            </a:r>
            <a:r>
              <a:rPr lang="it-IT" sz="2600" b="1" dirty="0">
                <a:solidFill>
                  <a:srgbClr val="92D050"/>
                </a:solidFill>
              </a:rPr>
              <a:t>CASA COMUNE </a:t>
            </a:r>
            <a:r>
              <a:rPr lang="it-IT" sz="2600" dirty="0"/>
              <a:t>è leggere il </a:t>
            </a:r>
            <a:r>
              <a:rPr lang="it-IT" sz="2600" b="1" dirty="0">
                <a:solidFill>
                  <a:srgbClr val="92D050"/>
                </a:solidFill>
              </a:rPr>
              <a:t>contesto</a:t>
            </a:r>
            <a:r>
              <a:rPr lang="it-IT" sz="2600" dirty="0">
                <a:solidFill>
                  <a:srgbClr val="92D050"/>
                </a:solidFill>
              </a:rPr>
              <a:t> </a:t>
            </a:r>
            <a:r>
              <a:rPr lang="it-IT" sz="2600" dirty="0"/>
              <a:t>in cui mi trovo </a:t>
            </a:r>
            <a:endParaRPr lang="pt-BR" sz="2600" dirty="0"/>
          </a:p>
          <a:p>
            <a:pPr lvl="2"/>
            <a:r>
              <a:rPr lang="it-IT" sz="2400" dirty="0">
                <a:solidFill>
                  <a:srgbClr val="FFFF00"/>
                </a:solidFill>
              </a:rPr>
              <a:t>Contemplazione </a:t>
            </a:r>
            <a:endParaRPr lang="pt-BR" sz="2400" dirty="0">
              <a:solidFill>
                <a:srgbClr val="FFFF00"/>
              </a:solidFill>
            </a:endParaRPr>
          </a:p>
          <a:p>
            <a:pPr lvl="2"/>
            <a:r>
              <a:rPr lang="it-IT" sz="2400" dirty="0">
                <a:solidFill>
                  <a:srgbClr val="FFFF00"/>
                </a:solidFill>
              </a:rPr>
              <a:t>Rispetto </a:t>
            </a:r>
            <a:endParaRPr lang="pt-BR" sz="2400" dirty="0">
              <a:solidFill>
                <a:srgbClr val="FFFF00"/>
              </a:solidFill>
            </a:endParaRPr>
          </a:p>
          <a:p>
            <a:pPr lvl="2"/>
            <a:r>
              <a:rPr lang="it-IT" sz="2400" dirty="0">
                <a:solidFill>
                  <a:srgbClr val="FFFF00"/>
                </a:solidFill>
              </a:rPr>
              <a:t>Responsabilità </a:t>
            </a:r>
            <a:endParaRPr lang="pt-BR" sz="2400" dirty="0">
              <a:solidFill>
                <a:srgbClr val="FFFF00"/>
              </a:solidFill>
            </a:endParaRPr>
          </a:p>
          <a:p>
            <a:pPr lvl="2"/>
            <a:r>
              <a:rPr lang="it-IT" sz="2400" dirty="0">
                <a:solidFill>
                  <a:srgbClr val="FFFF00"/>
                </a:solidFill>
              </a:rPr>
              <a:t>Agire e Condividere </a:t>
            </a:r>
            <a:r>
              <a:rPr lang="it-IT" sz="2400" dirty="0" smtClean="0">
                <a:solidFill>
                  <a:srgbClr val="FFFF00"/>
                </a:solidFill>
              </a:rPr>
              <a:t>insieme</a:t>
            </a:r>
          </a:p>
          <a:p>
            <a:pPr marL="914400" lvl="2" indent="0">
              <a:buNone/>
            </a:pPr>
            <a:r>
              <a:rPr lang="it-IT" sz="2400" dirty="0" smtClean="0"/>
              <a:t> </a:t>
            </a:r>
            <a:endParaRPr lang="pt-BR" sz="2400" dirty="0"/>
          </a:p>
          <a:p>
            <a:pPr lvl="1"/>
            <a:r>
              <a:rPr lang="it-IT" sz="2600" dirty="0"/>
              <a:t>La </a:t>
            </a:r>
            <a:r>
              <a:rPr lang="it-IT" sz="2600" b="1" dirty="0">
                <a:solidFill>
                  <a:srgbClr val="92D050"/>
                </a:solidFill>
              </a:rPr>
              <a:t>lettura</a:t>
            </a:r>
            <a:r>
              <a:rPr lang="it-IT" sz="2600" dirty="0">
                <a:solidFill>
                  <a:srgbClr val="92D050"/>
                </a:solidFill>
              </a:rPr>
              <a:t> </a:t>
            </a:r>
            <a:r>
              <a:rPr lang="it-IT" sz="2600" dirty="0"/>
              <a:t>del contesto che i discepoli missionari dovrebbero fare al loro arrivo nelle comunità, che li accolgono, sarebbe quello dell’</a:t>
            </a:r>
            <a:r>
              <a:rPr lang="it-IT" sz="2600" i="1" dirty="0">
                <a:solidFill>
                  <a:srgbClr val="FFFF00"/>
                </a:solidFill>
              </a:rPr>
              <a:t>“entrare in punta di piedi”</a:t>
            </a:r>
            <a:r>
              <a:rPr lang="it-IT" sz="2600" dirty="0">
                <a:solidFill>
                  <a:srgbClr val="FFFF00"/>
                </a:solidFill>
              </a:rPr>
              <a:t> </a:t>
            </a:r>
            <a:r>
              <a:rPr lang="it-IT" dirty="0"/>
              <a:t>(don Marco Carzaniga)</a:t>
            </a:r>
            <a:r>
              <a:rPr lang="it-IT" sz="2600" dirty="0"/>
              <a:t>. Perché questo approccio non potrebbe essere avviato anche qui, nelle nostre comunità di origine? </a:t>
            </a:r>
            <a:endParaRPr lang="pt-BR" sz="2600" dirty="0"/>
          </a:p>
          <a:p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370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2524259"/>
            <a:ext cx="10820400" cy="2743200"/>
          </a:xfrm>
          <a:ln>
            <a:solidFill>
              <a:srgbClr val="FFFF00"/>
            </a:solidFill>
          </a:ln>
        </p:spPr>
        <p:txBody>
          <a:bodyPr/>
          <a:lstStyle/>
          <a:p>
            <a:pPr lvl="1"/>
            <a:r>
              <a:rPr lang="it-IT" sz="2600" dirty="0"/>
              <a:t>Il metodo pastorale del</a:t>
            </a:r>
            <a:r>
              <a:rPr lang="it-IT" sz="2600" b="1" dirty="0"/>
              <a:t> </a:t>
            </a:r>
            <a:r>
              <a:rPr lang="it-IT" sz="2600" b="1" dirty="0">
                <a:solidFill>
                  <a:srgbClr val="92D050"/>
                </a:solidFill>
              </a:rPr>
              <a:t>vedere-giudicare-agire</a:t>
            </a:r>
            <a:r>
              <a:rPr lang="it-IT" sz="2600" dirty="0"/>
              <a:t> della Vª Conferenza dell’Episcopato Latinoamericano e del Caribe di Aparecida </a:t>
            </a:r>
            <a:r>
              <a:rPr lang="it-IT" dirty="0"/>
              <a:t>(2007) </a:t>
            </a:r>
            <a:r>
              <a:rPr lang="it-IT" sz="2600" dirty="0"/>
              <a:t>potrebbe essere usato come </a:t>
            </a:r>
            <a:r>
              <a:rPr lang="it-IT" sz="2600" b="1" dirty="0">
                <a:solidFill>
                  <a:srgbClr val="92D050"/>
                </a:solidFill>
              </a:rPr>
              <a:t>schema/paradigma</a:t>
            </a:r>
            <a:r>
              <a:rPr lang="it-IT" sz="2600" dirty="0"/>
              <a:t> nell’aiutare, le nostre comunità locali, ad ottenere una </a:t>
            </a:r>
            <a:r>
              <a:rPr lang="it-IT" sz="2600" b="1" dirty="0">
                <a:solidFill>
                  <a:srgbClr val="92D050"/>
                </a:solidFill>
              </a:rPr>
              <a:t>lettura</a:t>
            </a:r>
            <a:r>
              <a:rPr lang="it-IT" sz="2600" dirty="0"/>
              <a:t> e uno </a:t>
            </a:r>
            <a:r>
              <a:rPr lang="it-IT" sz="2600" b="1" dirty="0">
                <a:solidFill>
                  <a:srgbClr val="92D050"/>
                </a:solidFill>
              </a:rPr>
              <a:t>sguardo</a:t>
            </a:r>
            <a:endParaRPr lang="pt-BR" sz="2600" b="1" dirty="0">
              <a:solidFill>
                <a:srgbClr val="92D050"/>
              </a:solidFill>
            </a:endParaRPr>
          </a:p>
          <a:p>
            <a:pPr lvl="2"/>
            <a:r>
              <a:rPr lang="it-IT" sz="2400" dirty="0">
                <a:solidFill>
                  <a:srgbClr val="FFFF00"/>
                </a:solidFill>
              </a:rPr>
              <a:t>Più aperto e missionario</a:t>
            </a:r>
            <a:endParaRPr lang="pt-BR" sz="2400" dirty="0">
              <a:solidFill>
                <a:srgbClr val="FFFF00"/>
              </a:solidFill>
            </a:endParaRPr>
          </a:p>
          <a:p>
            <a:pPr lvl="2"/>
            <a:r>
              <a:rPr lang="it-IT" sz="2400" dirty="0">
                <a:solidFill>
                  <a:srgbClr val="FFFF00"/>
                </a:solidFill>
              </a:rPr>
              <a:t>Meno autocentrato e autoreferenziale</a:t>
            </a:r>
            <a:endParaRPr lang="pt-BR" sz="2400" dirty="0">
              <a:solidFill>
                <a:srgbClr val="FFFF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10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05194" y="764374"/>
            <a:ext cx="4901005" cy="60184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rgbClr val="FFFF00"/>
                </a:solidFill>
              </a:rPr>
              <a:t>1. Icone Bibliche </a:t>
            </a:r>
            <a:r>
              <a:rPr lang="it-IT" b="1" i="1" dirty="0" smtClean="0">
                <a:solidFill>
                  <a:srgbClr val="FFFF00"/>
                </a:solidFill>
              </a:rPr>
              <a:t>AT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2076226"/>
            <a:ext cx="10820400" cy="419548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chemeClr val="accent1"/>
                </a:solidFill>
              </a:rPr>
              <a:t>Gen</a:t>
            </a:r>
            <a:r>
              <a:rPr lang="it-IT" sz="2800" b="1" dirty="0"/>
              <a:t> </a:t>
            </a:r>
            <a:r>
              <a:rPr lang="it-IT" sz="2800" b="1" dirty="0">
                <a:solidFill>
                  <a:schemeClr val="accent1"/>
                </a:solidFill>
              </a:rPr>
              <a:t>2,15:</a:t>
            </a:r>
            <a:r>
              <a:rPr lang="it-IT" sz="2800" dirty="0"/>
              <a:t> </a:t>
            </a:r>
            <a:r>
              <a:rPr lang="it-IT" sz="2800" i="1" dirty="0"/>
              <a:t>«Il Signore Dio prese l'uomo e lo pose nel giardino di Eden, perché lo coltivasse e lo custodisse</a:t>
            </a:r>
            <a:r>
              <a:rPr lang="it-IT" sz="2800" i="1" dirty="0" smtClean="0"/>
              <a:t>»</a:t>
            </a:r>
          </a:p>
          <a:p>
            <a:pPr lvl="1"/>
            <a:r>
              <a:rPr lang="it-IT" sz="2800" dirty="0"/>
              <a:t>Creazione di Adam con argilla</a:t>
            </a:r>
          </a:p>
          <a:p>
            <a:pPr lvl="1"/>
            <a:r>
              <a:rPr lang="it-IT" sz="2800" dirty="0" smtClean="0"/>
              <a:t>Coltivare/Custodire</a:t>
            </a:r>
            <a:endParaRPr lang="it-IT" sz="2800" dirty="0"/>
          </a:p>
          <a:p>
            <a:pPr lvl="1"/>
            <a:r>
              <a:rPr lang="it-IT" sz="2800" dirty="0"/>
              <a:t>Giardino come promessa vs il deserto che deve essere un passaggio</a:t>
            </a:r>
          </a:p>
          <a:p>
            <a:pPr lvl="1"/>
            <a:r>
              <a:rPr lang="it-IT" sz="2800" dirty="0"/>
              <a:t>Etimologia dei verbi</a:t>
            </a:r>
          </a:p>
          <a:p>
            <a:pPr lvl="2"/>
            <a:r>
              <a:rPr lang="it-IT" sz="2400" b="1" dirty="0">
                <a:solidFill>
                  <a:schemeClr val="accent1"/>
                </a:solidFill>
              </a:rPr>
              <a:t>COLTIVARE</a:t>
            </a:r>
            <a:r>
              <a:rPr lang="it-IT" sz="2400" dirty="0"/>
              <a:t> = servire, per estensione lavorare</a:t>
            </a:r>
          </a:p>
          <a:p>
            <a:pPr lvl="2"/>
            <a:r>
              <a:rPr lang="it-IT" sz="2400" b="1" dirty="0">
                <a:solidFill>
                  <a:schemeClr val="accent1"/>
                </a:solidFill>
              </a:rPr>
              <a:t>CUSTODIRE </a:t>
            </a:r>
            <a:r>
              <a:rPr lang="it-IT" sz="2400" dirty="0"/>
              <a:t>= osservare i comandamenti e la Parola di Dio, obbedire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98903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538344"/>
            <a:ext cx="10820400" cy="498079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t-IT" sz="3000" b="1" dirty="0">
                <a:solidFill>
                  <a:schemeClr val="accent1"/>
                </a:solidFill>
              </a:rPr>
              <a:t>Es 24,1-8:</a:t>
            </a:r>
            <a:r>
              <a:rPr lang="it-IT" sz="3000" dirty="0"/>
              <a:t> </a:t>
            </a:r>
            <a:r>
              <a:rPr lang="it-IT" sz="3000" i="1" dirty="0" smtClean="0"/>
              <a:t>«Mosè </a:t>
            </a:r>
            <a:r>
              <a:rPr lang="it-IT" sz="3000" i="1" dirty="0"/>
              <a:t>prese il sangue e ne asperse il popolo, dicendo: "Ecco il sangue dell'alleanza che il Signore ha concluso con voi sulla base di tutte queste parole</a:t>
            </a:r>
            <a:r>
              <a:rPr lang="it-IT" sz="3000" i="1" dirty="0" smtClean="0"/>
              <a:t>!”»</a:t>
            </a:r>
          </a:p>
          <a:p>
            <a:pPr lvl="1"/>
            <a:r>
              <a:rPr lang="it-IT" sz="3000" dirty="0" smtClean="0"/>
              <a:t>Conclusione dell’Alleanza</a:t>
            </a:r>
          </a:p>
          <a:p>
            <a:pPr lvl="1"/>
            <a:r>
              <a:rPr lang="it-IT" sz="3000" dirty="0" smtClean="0"/>
              <a:t>V. 3: Tutte le parole che Adonai ha parlato noi faremo (azione)</a:t>
            </a:r>
          </a:p>
          <a:p>
            <a:pPr lvl="1"/>
            <a:r>
              <a:rPr lang="it-IT" sz="3000" dirty="0" smtClean="0"/>
              <a:t>V. 7: Tutto ciò che Adonai ha parlato lo faremo e lo osserveremo</a:t>
            </a:r>
          </a:p>
          <a:p>
            <a:pPr lvl="1"/>
            <a:r>
              <a:rPr lang="it-IT" sz="3000" dirty="0" smtClean="0"/>
              <a:t>La pratica precede e fonda l’osservanza. Lavorare precede e fonda il custodire, in altre parole custodire si realizza attraverso il lavoro e il servizio</a:t>
            </a:r>
          </a:p>
          <a:p>
            <a:pPr lvl="1"/>
            <a:r>
              <a:rPr lang="it-IT" sz="3000" dirty="0" smtClean="0"/>
              <a:t>Il giardino è un dono che Dio mette nelle mani dell’uomo; sa bene che verrà manipolato dall’uomo</a:t>
            </a:r>
            <a:r>
              <a:rPr lang="it-IT" sz="3000" dirty="0"/>
              <a:t>, lo permette e ne è contento purché il giardino non venga </a:t>
            </a:r>
            <a:r>
              <a:rPr lang="it-IT" sz="3000" dirty="0" smtClean="0"/>
              <a:t>distrutto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8888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183340"/>
            <a:ext cx="10820400" cy="5292764"/>
          </a:xfrm>
          <a:ln>
            <a:solidFill>
              <a:srgbClr val="FFFF00"/>
            </a:solidFill>
          </a:ln>
        </p:spPr>
        <p:txBody>
          <a:bodyPr>
            <a:normAutofit fontScale="92500"/>
          </a:bodyPr>
          <a:lstStyle/>
          <a:p>
            <a:r>
              <a:rPr lang="it-IT" sz="3000" b="1" dirty="0">
                <a:solidFill>
                  <a:srgbClr val="FFFF00"/>
                </a:solidFill>
              </a:rPr>
              <a:t>Conclusioni </a:t>
            </a:r>
            <a:r>
              <a:rPr lang="it-IT" sz="3000" b="1" dirty="0" smtClean="0">
                <a:solidFill>
                  <a:srgbClr val="FFFF00"/>
                </a:solidFill>
              </a:rPr>
              <a:t>Sintetiche</a:t>
            </a:r>
            <a:endParaRPr lang="it-IT" sz="3000" b="1" dirty="0">
              <a:solidFill>
                <a:srgbClr val="FFFF00"/>
              </a:solidFill>
            </a:endParaRPr>
          </a:p>
          <a:p>
            <a:pPr lvl="1"/>
            <a:r>
              <a:rPr lang="it-IT" sz="2800" b="1" dirty="0">
                <a:solidFill>
                  <a:schemeClr val="accent1"/>
                </a:solidFill>
              </a:rPr>
              <a:t>CUSTODIRE</a:t>
            </a:r>
            <a:r>
              <a:rPr lang="it-IT" sz="2800" dirty="0"/>
              <a:t> e </a:t>
            </a:r>
            <a:r>
              <a:rPr lang="it-IT" sz="2800" b="1" dirty="0">
                <a:solidFill>
                  <a:schemeClr val="accent1"/>
                </a:solidFill>
              </a:rPr>
              <a:t>AVERE CURA </a:t>
            </a:r>
            <a:r>
              <a:rPr lang="it-IT" sz="2800" dirty="0"/>
              <a:t>non può essere un mero conservare perché tutto si muove, nulla rimane come prima</a:t>
            </a:r>
          </a:p>
          <a:p>
            <a:pPr lvl="1"/>
            <a:r>
              <a:rPr lang="it-IT" sz="2800" dirty="0"/>
              <a:t>Per prendersi cura occorre un </a:t>
            </a:r>
            <a:r>
              <a:rPr lang="it-IT" sz="2800" b="1" dirty="0">
                <a:solidFill>
                  <a:schemeClr val="accent1"/>
                </a:solidFill>
              </a:rPr>
              <a:t>AGIRE CREATIVO</a:t>
            </a:r>
            <a:r>
              <a:rPr lang="it-IT" sz="2800" b="1" dirty="0"/>
              <a:t> </a:t>
            </a:r>
            <a:r>
              <a:rPr lang="it-IT" sz="2800" dirty="0"/>
              <a:t>e</a:t>
            </a:r>
            <a:r>
              <a:rPr lang="it-IT" sz="2800" b="1" dirty="0"/>
              <a:t> </a:t>
            </a:r>
            <a:r>
              <a:rPr lang="it-IT" sz="2800" b="1" dirty="0">
                <a:solidFill>
                  <a:schemeClr val="accent1"/>
                </a:solidFill>
              </a:rPr>
              <a:t>RESPONSABILE </a:t>
            </a:r>
            <a:r>
              <a:rPr lang="it-IT" sz="2800" dirty="0" smtClean="0"/>
              <a:t>che cerca </a:t>
            </a:r>
            <a:r>
              <a:rPr lang="it-IT" sz="2800" b="1" dirty="0" smtClean="0">
                <a:solidFill>
                  <a:schemeClr val="accent1"/>
                </a:solidFill>
              </a:rPr>
              <a:t>CRITERI </a:t>
            </a:r>
            <a:r>
              <a:rPr lang="it-IT" sz="2800" b="1" dirty="0">
                <a:solidFill>
                  <a:schemeClr val="accent1"/>
                </a:solidFill>
              </a:rPr>
              <a:t>DI FECONDITÀ </a:t>
            </a:r>
            <a:r>
              <a:rPr lang="it-IT" sz="2800" dirty="0" smtClean="0"/>
              <a:t>ma che nos si spaventa delle</a:t>
            </a:r>
            <a:r>
              <a:rPr lang="it-IT" sz="2800" b="1" dirty="0" smtClean="0">
                <a:solidFill>
                  <a:schemeClr val="accent1"/>
                </a:solidFill>
              </a:rPr>
              <a:t> NOVITÀ</a:t>
            </a:r>
            <a:endParaRPr lang="it-IT" sz="2800" b="1" dirty="0">
              <a:solidFill>
                <a:schemeClr val="accent1"/>
              </a:solidFill>
            </a:endParaRPr>
          </a:p>
          <a:p>
            <a:pPr lvl="2"/>
            <a:r>
              <a:rPr lang="it-IT" sz="2400" dirty="0"/>
              <a:t>Concetti: creatività, dinamismo, cambiamento</a:t>
            </a:r>
          </a:p>
          <a:p>
            <a:pPr lvl="2"/>
            <a:r>
              <a:rPr lang="it-IT" sz="2400" dirty="0"/>
              <a:t>Dio vuole essere </a:t>
            </a:r>
            <a:r>
              <a:rPr lang="it-IT" sz="2400" b="1" dirty="0">
                <a:solidFill>
                  <a:schemeClr val="accent1"/>
                </a:solidFill>
              </a:rPr>
              <a:t>STUPITO</a:t>
            </a:r>
            <a:r>
              <a:rPr lang="it-IT" sz="2400" dirty="0"/>
              <a:t> dalla creatività e dal cambiamento dell’uomo perché nelle creature c’è la sua traccia, il suo segno</a:t>
            </a:r>
          </a:p>
          <a:p>
            <a:pPr lvl="1"/>
            <a:r>
              <a:rPr lang="it-IT" sz="2800" dirty="0"/>
              <a:t>I verbi </a:t>
            </a:r>
            <a:r>
              <a:rPr lang="it-IT" sz="2800" b="1" dirty="0">
                <a:solidFill>
                  <a:schemeClr val="accent1"/>
                </a:solidFill>
              </a:rPr>
              <a:t>SERVIRE/OSSERVARE</a:t>
            </a:r>
            <a:r>
              <a:rPr lang="it-IT" sz="2800" dirty="0"/>
              <a:t> sono l’</a:t>
            </a:r>
            <a:r>
              <a:rPr lang="it-IT" sz="2800" b="1" dirty="0">
                <a:solidFill>
                  <a:schemeClr val="accent1"/>
                </a:solidFill>
              </a:rPr>
              <a:t>ALLEANZA</a:t>
            </a:r>
            <a:r>
              <a:rPr lang="it-IT" sz="2800" dirty="0"/>
              <a:t> tra Dio e le sue creature. Se uno serve/lavora la realtà, compie l’opera di Dio. Non solo la storia ma anche la natura sono rivelazioni di </a:t>
            </a:r>
            <a:r>
              <a:rPr lang="it-IT" sz="2800" dirty="0" smtClean="0"/>
              <a:t>Dio</a:t>
            </a:r>
          </a:p>
          <a:p>
            <a:pPr marL="1143000" lvl="3">
              <a:spcBef>
                <a:spcPts val="1000"/>
              </a:spcBef>
            </a:pPr>
            <a:r>
              <a:rPr lang="it-IT" sz="2400" dirty="0"/>
              <a:t>Salmo 19,2: </a:t>
            </a:r>
            <a:r>
              <a:rPr lang="it-IT" sz="2400" i="1" dirty="0"/>
              <a:t>«I cieli narrano la gloria di Dio, l'opera delle sue mani annuncia il firmamento»</a:t>
            </a:r>
            <a:endParaRPr lang="it-IT" sz="2400" dirty="0"/>
          </a:p>
          <a:p>
            <a:endParaRPr lang="it-IT" dirty="0"/>
          </a:p>
          <a:p>
            <a:pPr lvl="0"/>
            <a:endParaRPr lang="it-IT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891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978946"/>
            <a:ext cx="10820400" cy="5658522"/>
          </a:xfrm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r>
              <a:rPr lang="it-IT" sz="2800" b="1" dirty="0">
                <a:solidFill>
                  <a:srgbClr val="FFFF00"/>
                </a:solidFill>
              </a:rPr>
              <a:t>Alcune </a:t>
            </a:r>
            <a:r>
              <a:rPr lang="it-IT" sz="2800" b="1" dirty="0" smtClean="0">
                <a:solidFill>
                  <a:srgbClr val="FFFF00"/>
                </a:solidFill>
              </a:rPr>
              <a:t>Domande</a:t>
            </a:r>
          </a:p>
          <a:p>
            <a:pPr lvl="0"/>
            <a:r>
              <a:rPr lang="it-IT" sz="2600" dirty="0"/>
              <a:t>Ben prima dell’emergenza ecologica il </a:t>
            </a:r>
            <a:r>
              <a:rPr lang="it-IT" sz="2600" b="1" dirty="0">
                <a:solidFill>
                  <a:schemeClr val="accent1"/>
                </a:solidFill>
              </a:rPr>
              <a:t>GIARDINO</a:t>
            </a:r>
            <a:r>
              <a:rPr lang="it-IT" sz="2600" dirty="0"/>
              <a:t> impegna la responsabilità di tutti, ovunque! (Ben prima di Abramo e di Mosè)</a:t>
            </a:r>
          </a:p>
          <a:p>
            <a:pPr lvl="0"/>
            <a:r>
              <a:rPr lang="it-IT" sz="2600" dirty="0"/>
              <a:t>Abbiamo sciupato il giardino, dunque?! </a:t>
            </a:r>
          </a:p>
          <a:p>
            <a:pPr lvl="0"/>
            <a:r>
              <a:rPr lang="it-IT" sz="2800" dirty="0" smtClean="0">
                <a:solidFill>
                  <a:schemeClr val="accent1"/>
                </a:solidFill>
              </a:rPr>
              <a:t> </a:t>
            </a:r>
            <a:r>
              <a:rPr lang="it-IT" sz="2600" dirty="0"/>
              <a:t>Che succede?! Non crogiolarsi ma guardare avanti grazie alla </a:t>
            </a:r>
            <a:r>
              <a:rPr lang="it-IT" sz="2600" b="1" dirty="0" smtClean="0">
                <a:solidFill>
                  <a:schemeClr val="accent1"/>
                </a:solidFill>
              </a:rPr>
              <a:t>PROMESSA</a:t>
            </a:r>
            <a:r>
              <a:rPr lang="it-IT" sz="2600" dirty="0" smtClean="0"/>
              <a:t> </a:t>
            </a:r>
            <a:r>
              <a:rPr lang="it-IT" sz="2600" dirty="0"/>
              <a:t>del </a:t>
            </a:r>
            <a:r>
              <a:rPr lang="it-IT" sz="2600" b="1" dirty="0">
                <a:solidFill>
                  <a:schemeClr val="accent1"/>
                </a:solidFill>
              </a:rPr>
              <a:t>GIARDINO</a:t>
            </a:r>
            <a:r>
              <a:rPr lang="it-IT" sz="2600" dirty="0"/>
              <a:t> = qualcosa di bello </a:t>
            </a:r>
          </a:p>
          <a:p>
            <a:pPr lvl="0"/>
            <a:r>
              <a:rPr lang="it-IT" sz="2600" dirty="0"/>
              <a:t>Nel </a:t>
            </a:r>
            <a:r>
              <a:rPr lang="it-IT" sz="2600" i="1" dirty="0"/>
              <a:t>Cantico dei Cantici </a:t>
            </a:r>
            <a:r>
              <a:rPr lang="it-IT" sz="2600" dirty="0"/>
              <a:t>il tema dell’amore ha sempre come sfondo la vigna, i campi mentre i nemici hanno come sfondo la città </a:t>
            </a:r>
          </a:p>
          <a:p>
            <a:pPr lvl="0"/>
            <a:r>
              <a:rPr lang="it-IT" sz="2600" dirty="0"/>
              <a:t>Si guardi Noè (non è ebreo) è un uomo giusto perché riesce a mantenere </a:t>
            </a:r>
            <a:r>
              <a:rPr lang="it-IT" sz="2600" dirty="0" smtClean="0"/>
              <a:t>l’</a:t>
            </a:r>
            <a:r>
              <a:rPr lang="it-IT" sz="2600" b="1" dirty="0" smtClean="0">
                <a:solidFill>
                  <a:schemeClr val="accent1"/>
                </a:solidFill>
              </a:rPr>
              <a:t>ORDINE</a:t>
            </a:r>
            <a:r>
              <a:rPr lang="it-IT" sz="2600" dirty="0" smtClean="0"/>
              <a:t> del </a:t>
            </a:r>
            <a:r>
              <a:rPr lang="it-IT" sz="2600" b="1" dirty="0" smtClean="0">
                <a:solidFill>
                  <a:schemeClr val="accent1"/>
                </a:solidFill>
              </a:rPr>
              <a:t>MICROCOSMO</a:t>
            </a:r>
            <a:r>
              <a:rPr lang="it-IT" sz="2600" dirty="0" smtClean="0"/>
              <a:t> </a:t>
            </a:r>
            <a:r>
              <a:rPr lang="it-IT" sz="2600" dirty="0"/>
              <a:t>dentro un’arca </a:t>
            </a:r>
            <a:r>
              <a:rPr lang="it-IT" sz="2000" dirty="0"/>
              <a:t>(Cfr. Gen 6,14-16) </a:t>
            </a:r>
          </a:p>
          <a:p>
            <a:pPr marL="685800" lvl="2">
              <a:spcBef>
                <a:spcPts val="1000"/>
              </a:spcBef>
            </a:pPr>
            <a:r>
              <a:rPr lang="it-IT" sz="2400" dirty="0"/>
              <a:t>Mentre la terra è piena di violenza</a:t>
            </a:r>
          </a:p>
          <a:p>
            <a:pPr marL="1143000" lvl="4">
              <a:spcBef>
                <a:spcPts val="1000"/>
              </a:spcBef>
            </a:pPr>
            <a:r>
              <a:rPr lang="it-IT" sz="2200" dirty="0"/>
              <a:t>Gen 6,13: </a:t>
            </a:r>
            <a:r>
              <a:rPr lang="it-IT" sz="2200" i="1" dirty="0"/>
              <a:t>«Allora Dio disse a Noè: "È venuta per me la fine di ogni uomo, perché la terra, per causa loro, è piena di violenza”»</a:t>
            </a:r>
            <a:endParaRPr lang="it-IT" sz="2200" dirty="0"/>
          </a:p>
          <a:p>
            <a:endParaRPr lang="it-IT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65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48226" y="764372"/>
            <a:ext cx="4857974" cy="73094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i="1" dirty="0" smtClean="0">
                <a:solidFill>
                  <a:srgbClr val="FFFF00"/>
                </a:solidFill>
              </a:rPr>
              <a:t>2. Icone </a:t>
            </a:r>
            <a:r>
              <a:rPr lang="it-IT" sz="3600" b="1" i="1" dirty="0">
                <a:solidFill>
                  <a:srgbClr val="FFFF00"/>
                </a:solidFill>
              </a:rPr>
              <a:t>Bibliche </a:t>
            </a:r>
            <a:r>
              <a:rPr lang="it-IT" sz="3600" b="1" i="1" dirty="0" smtClean="0">
                <a:solidFill>
                  <a:srgbClr val="FFFF00"/>
                </a:solidFill>
              </a:rPr>
              <a:t>NT</a:t>
            </a:r>
            <a:endParaRPr lang="it-IT" sz="3600" i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2528047"/>
            <a:ext cx="10820400" cy="2872292"/>
          </a:xfrm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r>
              <a:rPr lang="it-IT" sz="2800" b="1" dirty="0" smtClean="0">
                <a:solidFill>
                  <a:srgbClr val="FFFF00"/>
                </a:solidFill>
              </a:rPr>
              <a:t>Premessa</a:t>
            </a:r>
          </a:p>
          <a:p>
            <a:pPr lvl="1"/>
            <a:r>
              <a:rPr lang="it-IT" sz="2800" dirty="0"/>
              <a:t>Gesù è il </a:t>
            </a:r>
            <a:r>
              <a:rPr lang="it-IT" sz="2800" b="1" dirty="0" smtClean="0">
                <a:solidFill>
                  <a:schemeClr val="accent1"/>
                </a:solidFill>
              </a:rPr>
              <a:t>NUOVO ADAMO</a:t>
            </a:r>
            <a:r>
              <a:rPr lang="it-IT" sz="2800" dirty="0" smtClean="0"/>
              <a:t>, </a:t>
            </a:r>
            <a:r>
              <a:rPr lang="it-IT" sz="2800" dirty="0"/>
              <a:t>non il nuovo </a:t>
            </a:r>
            <a:r>
              <a:rPr lang="it-IT" sz="2800" dirty="0" smtClean="0"/>
              <a:t>Abramo</a:t>
            </a:r>
          </a:p>
          <a:p>
            <a:pPr marL="457200" lvl="1" indent="0">
              <a:buNone/>
            </a:pPr>
            <a:r>
              <a:rPr lang="it-IT" sz="2800" dirty="0" smtClean="0"/>
              <a:t> </a:t>
            </a:r>
            <a:endParaRPr lang="it-IT" sz="2800" dirty="0"/>
          </a:p>
          <a:p>
            <a:pPr lvl="1"/>
            <a:r>
              <a:rPr lang="it-IT" sz="2800" dirty="0"/>
              <a:t>Gesù è capace di vivere nel </a:t>
            </a:r>
            <a:r>
              <a:rPr lang="it-IT" sz="2800" b="1" dirty="0">
                <a:solidFill>
                  <a:schemeClr val="accent1"/>
                </a:solidFill>
              </a:rPr>
              <a:t>GIARDINO</a:t>
            </a:r>
            <a:r>
              <a:rPr lang="it-IT" sz="2800" dirty="0"/>
              <a:t> lavorandolo e </a:t>
            </a:r>
            <a:r>
              <a:rPr lang="it-IT" sz="2800" dirty="0" smtClean="0"/>
              <a:t>osservandolo</a:t>
            </a:r>
          </a:p>
          <a:p>
            <a:pPr lvl="1"/>
            <a:endParaRPr lang="it-IT" sz="2800" dirty="0"/>
          </a:p>
          <a:p>
            <a:pPr lvl="1"/>
            <a:r>
              <a:rPr lang="it-IT" sz="2800" dirty="0"/>
              <a:t>La </a:t>
            </a:r>
            <a:r>
              <a:rPr lang="it-IT" sz="2800" b="1" dirty="0">
                <a:solidFill>
                  <a:schemeClr val="accent1"/>
                </a:solidFill>
              </a:rPr>
              <a:t>GIUSTIZIA</a:t>
            </a:r>
            <a:r>
              <a:rPr lang="it-IT" sz="2800" dirty="0"/>
              <a:t> è </a:t>
            </a:r>
            <a:r>
              <a:rPr lang="it-IT" sz="2800" b="1" dirty="0" smtClean="0">
                <a:solidFill>
                  <a:schemeClr val="accent1"/>
                </a:solidFill>
              </a:rPr>
              <a:t>CUSTODIRE </a:t>
            </a:r>
            <a:r>
              <a:rPr lang="it-IT" sz="2800" dirty="0" smtClean="0"/>
              <a:t>la</a:t>
            </a:r>
            <a:r>
              <a:rPr lang="it-IT" sz="2800" b="1" dirty="0" smtClean="0">
                <a:solidFill>
                  <a:schemeClr val="accent1"/>
                </a:solidFill>
              </a:rPr>
              <a:t> BONTÀ </a:t>
            </a:r>
            <a:r>
              <a:rPr lang="it-IT" sz="2800" dirty="0" smtClean="0"/>
              <a:t>del</a:t>
            </a:r>
            <a:r>
              <a:rPr lang="it-IT" sz="2800" b="1" dirty="0" smtClean="0">
                <a:solidFill>
                  <a:schemeClr val="accent1"/>
                </a:solidFill>
              </a:rPr>
              <a:t> MONDO</a:t>
            </a:r>
            <a:endParaRPr lang="it-IT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2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403798"/>
            <a:ext cx="10820400" cy="51257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chemeClr val="accent1"/>
                </a:solidFill>
              </a:rPr>
              <a:t>Lc 3,23-38 </a:t>
            </a:r>
            <a:endParaRPr lang="it-IT" sz="2800" b="1" dirty="0" smtClean="0">
              <a:solidFill>
                <a:schemeClr val="accent1"/>
              </a:solidFill>
            </a:endParaRPr>
          </a:p>
          <a:p>
            <a:pPr lvl="1"/>
            <a:r>
              <a:rPr lang="it-IT" sz="2600" dirty="0"/>
              <a:t>Genealogia di Gesù: ADAMO </a:t>
            </a:r>
            <a:r>
              <a:rPr lang="it-IT" dirty="0"/>
              <a:t>(cfr. VG di Luca)</a:t>
            </a:r>
            <a:r>
              <a:rPr lang="it-IT" sz="2600" dirty="0"/>
              <a:t> vs ABRAMO </a:t>
            </a:r>
            <a:r>
              <a:rPr lang="it-IT" dirty="0"/>
              <a:t>(cfr. VG di Matteo)</a:t>
            </a:r>
            <a:endParaRPr lang="pt-BR" dirty="0"/>
          </a:p>
          <a:p>
            <a:pPr lvl="2"/>
            <a:r>
              <a:rPr lang="it-IT" sz="2400" dirty="0"/>
              <a:t>Lc 3,38: [Gesù] </a:t>
            </a:r>
            <a:r>
              <a:rPr lang="it-IT" sz="2400" i="1" dirty="0"/>
              <a:t>«Figlio di Enos, figlio di Set, figlio di Adamo, figlio di Dio»</a:t>
            </a:r>
            <a:endParaRPr lang="pt-BR" sz="2400" dirty="0"/>
          </a:p>
          <a:p>
            <a:pPr lvl="2"/>
            <a:r>
              <a:rPr lang="it-IT" sz="2400" dirty="0"/>
              <a:t>Mt 1,1: </a:t>
            </a:r>
            <a:r>
              <a:rPr lang="it-IT" sz="2400" i="1" dirty="0"/>
              <a:t>«Genealogia di Gesù, figlio di Davide, figlio di Abramo</a:t>
            </a:r>
            <a:r>
              <a:rPr lang="it-IT" sz="2400" i="1" dirty="0" smtClean="0"/>
              <a:t>»</a:t>
            </a:r>
          </a:p>
          <a:p>
            <a:pPr marL="914400" lvl="2" indent="0">
              <a:buNone/>
            </a:pPr>
            <a:endParaRPr lang="pt-BR" sz="2400" dirty="0"/>
          </a:p>
          <a:p>
            <a:r>
              <a:rPr lang="it-IT" sz="2800" b="1" dirty="0">
                <a:solidFill>
                  <a:schemeClr val="accent1"/>
                </a:solidFill>
              </a:rPr>
              <a:t>1Cor </a:t>
            </a:r>
            <a:r>
              <a:rPr lang="it-IT" sz="2800" b="1" dirty="0" smtClean="0">
                <a:solidFill>
                  <a:schemeClr val="accent1"/>
                </a:solidFill>
              </a:rPr>
              <a:t>15,22.45</a:t>
            </a:r>
          </a:p>
          <a:p>
            <a:pPr lvl="1"/>
            <a:r>
              <a:rPr lang="it-IT" sz="2600" dirty="0"/>
              <a:t>Il fatto della </a:t>
            </a:r>
            <a:r>
              <a:rPr lang="it-IT" sz="2600" dirty="0" smtClean="0"/>
              <a:t>Risurrezione</a:t>
            </a:r>
            <a:endParaRPr lang="pt-BR" sz="2600" dirty="0"/>
          </a:p>
          <a:p>
            <a:pPr lvl="2"/>
            <a:r>
              <a:rPr lang="it-IT" sz="2400" dirty="0"/>
              <a:t>v. 22: </a:t>
            </a:r>
            <a:r>
              <a:rPr lang="it-IT" sz="2400" i="1" dirty="0"/>
              <a:t>«E come tutti muoiono in Adamo, così tutti riceveranno la vita in Cristo»</a:t>
            </a:r>
            <a:endParaRPr lang="pt-BR" sz="2400" dirty="0"/>
          </a:p>
          <a:p>
            <a:pPr lvl="2"/>
            <a:r>
              <a:rPr lang="it-IT" sz="2400" dirty="0"/>
              <a:t>v. 45: </a:t>
            </a:r>
            <a:r>
              <a:rPr lang="it-IT" sz="2400" i="1" dirty="0"/>
              <a:t>«Il primo uomo, Adamo, divenne un essere vivente, ma l’ultimo Adamo divenne spirito datore di vita</a:t>
            </a:r>
            <a:r>
              <a:rPr lang="it-IT" sz="2400" i="1" dirty="0" smtClean="0"/>
              <a:t>»</a:t>
            </a:r>
            <a:endParaRPr lang="pt-BR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08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506828"/>
            <a:ext cx="10820400" cy="4842457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t-IT" sz="3000" b="1" dirty="0" smtClean="0">
                <a:solidFill>
                  <a:schemeClr val="accent1"/>
                </a:solidFill>
              </a:rPr>
              <a:t>Rm 5,14</a:t>
            </a:r>
          </a:p>
          <a:p>
            <a:pPr lvl="1"/>
            <a:r>
              <a:rPr lang="it-IT" sz="2800" dirty="0"/>
              <a:t>Adamo e Gesù Cristo</a:t>
            </a:r>
            <a:endParaRPr lang="pt-BR" sz="2800" dirty="0"/>
          </a:p>
          <a:p>
            <a:pPr lvl="2"/>
            <a:r>
              <a:rPr lang="it-IT" sz="2600" dirty="0"/>
              <a:t>v. 14: </a:t>
            </a:r>
            <a:r>
              <a:rPr lang="it-IT" sz="2600" i="1" dirty="0"/>
              <a:t>«La morte regnò da Adamo fino a Mosè anche su quelli che non avevano peccato con una trasgressione simile a quella di Adamo, il quale è figura di colui che doveva venire</a:t>
            </a:r>
            <a:r>
              <a:rPr lang="it-IT" sz="2600" i="1" dirty="0" smtClean="0"/>
              <a:t>»</a:t>
            </a:r>
          </a:p>
          <a:p>
            <a:pPr marL="457200" lvl="1" indent="0">
              <a:buNone/>
            </a:pPr>
            <a:endParaRPr lang="pt-BR" sz="3000" dirty="0"/>
          </a:p>
          <a:p>
            <a:r>
              <a:rPr lang="it-IT" sz="3000" b="1" dirty="0">
                <a:solidFill>
                  <a:schemeClr val="accent1"/>
                </a:solidFill>
              </a:rPr>
              <a:t>Luca 10,21-22 </a:t>
            </a:r>
            <a:endParaRPr lang="it-IT" sz="3000" b="1" dirty="0" smtClean="0">
              <a:solidFill>
                <a:schemeClr val="accent1"/>
              </a:solidFill>
            </a:endParaRPr>
          </a:p>
          <a:p>
            <a:pPr lvl="1"/>
            <a:r>
              <a:rPr lang="it-IT" sz="2800" dirty="0"/>
              <a:t>Gesù loda il Padre perché ha rivelato queste cose ai piccoli chiamandolo Signore del cielo e della terra</a:t>
            </a:r>
          </a:p>
          <a:p>
            <a:pPr lvl="2"/>
            <a:r>
              <a:rPr lang="it-IT" sz="2600" dirty="0"/>
              <a:t>vv. 21-22</a:t>
            </a:r>
            <a:r>
              <a:rPr lang="it-IT" sz="2600" i="1" dirty="0"/>
              <a:t>: «In quella stessa ora Gesù esultò di gioia nello Spirito Santo e disse: "Ti rendo lode, o Padre, Signore del cielo e della terra, perché hai nascosto queste cose ai sapienti e ai dotti e le hai rivelate ai piccoli. Sì, o Padre, perché così hai deciso nella tua benevolenza. Tutto è stato dato a me dal Padre mio e nessuno sa chi è il Figlio se non il Padre, né chi è il Padre se non il Figlio e colui al quale il Figlio vorrà rivelarlo</a:t>
            </a:r>
            <a:r>
              <a:rPr lang="it-IT" sz="2600" i="1" dirty="0" smtClean="0"/>
              <a:t>"»</a:t>
            </a:r>
            <a:endParaRPr lang="pt-BR" sz="2600" dirty="0"/>
          </a:p>
          <a:p>
            <a:endParaRPr lang="pt-BR" sz="2800" dirty="0" smtClean="0">
              <a:solidFill>
                <a:schemeClr val="accent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77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416676"/>
            <a:ext cx="10820400" cy="5241701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sz="2800" b="1" dirty="0">
                <a:solidFill>
                  <a:schemeClr val="accent1"/>
                </a:solidFill>
              </a:rPr>
              <a:t>Mt 5,43-48 </a:t>
            </a:r>
            <a:endParaRPr lang="it-IT" sz="2800" b="1" dirty="0" smtClean="0">
              <a:solidFill>
                <a:schemeClr val="accent1"/>
              </a:solidFill>
            </a:endParaRPr>
          </a:p>
          <a:p>
            <a:pPr lvl="1"/>
            <a:r>
              <a:rPr lang="it-IT" sz="2600" dirty="0"/>
              <a:t>Il Padre manda il sole e la pioggia sui buoni e sui cattivi</a:t>
            </a:r>
            <a:endParaRPr lang="pt-BR" sz="2600" dirty="0"/>
          </a:p>
          <a:p>
            <a:pPr marL="1143000" lvl="3">
              <a:spcBef>
                <a:spcPts val="1000"/>
              </a:spcBef>
            </a:pPr>
            <a:r>
              <a:rPr lang="it-IT" sz="2400" dirty="0"/>
              <a:t>vv. 44-45: </a:t>
            </a:r>
            <a:r>
              <a:rPr lang="it-IT" sz="2400" i="1" dirty="0"/>
              <a:t>«Ma io vi dico: amate i vostri nemici e pregate per i vostri persecutori, perché siate figli del Padre vostro celeste, che fa sorgere il suo sole sopra i malvagi e sopra i buoni, e fa piovere sopra i giusti e sopra gli ingiusti</a:t>
            </a:r>
            <a:r>
              <a:rPr lang="it-IT" sz="2400" i="1" dirty="0" smtClean="0"/>
              <a:t>»</a:t>
            </a:r>
          </a:p>
          <a:p>
            <a:pPr marL="914400" lvl="3" indent="0">
              <a:spcBef>
                <a:spcPts val="1000"/>
              </a:spcBef>
              <a:buNone/>
            </a:pPr>
            <a:endParaRPr lang="pt-BR" sz="2400" dirty="0"/>
          </a:p>
          <a:p>
            <a:r>
              <a:rPr lang="it-IT" sz="2800" b="1" dirty="0" smtClean="0">
                <a:solidFill>
                  <a:schemeClr val="accent1"/>
                </a:solidFill>
              </a:rPr>
              <a:t>Mt </a:t>
            </a:r>
            <a:r>
              <a:rPr lang="it-IT" sz="2800" b="1" dirty="0">
                <a:solidFill>
                  <a:schemeClr val="accent1"/>
                </a:solidFill>
              </a:rPr>
              <a:t>6,25-34 </a:t>
            </a:r>
            <a:endParaRPr lang="pt-BR" sz="2800" b="1" dirty="0">
              <a:solidFill>
                <a:schemeClr val="accent1"/>
              </a:solidFill>
            </a:endParaRPr>
          </a:p>
          <a:p>
            <a:pPr lvl="1"/>
            <a:r>
              <a:rPr lang="it-IT" sz="2600" dirty="0"/>
              <a:t>Abbandonarsi alla Provvidenza</a:t>
            </a:r>
            <a:endParaRPr lang="pt-BR" sz="2600" dirty="0"/>
          </a:p>
          <a:p>
            <a:pPr lvl="1"/>
            <a:r>
              <a:rPr lang="it-IT" sz="2600" dirty="0"/>
              <a:t>Affidamento al Padre che nutre gli uccelli del cielo</a:t>
            </a:r>
            <a:endParaRPr lang="pt-BR" sz="2600" dirty="0"/>
          </a:p>
          <a:p>
            <a:pPr marL="1143000" lvl="3">
              <a:spcBef>
                <a:spcPts val="1000"/>
              </a:spcBef>
            </a:pPr>
            <a:r>
              <a:rPr lang="it-IT" sz="2400" dirty="0"/>
              <a:t>v. 26</a:t>
            </a:r>
            <a:r>
              <a:rPr lang="it-IT" sz="2400" i="1" dirty="0"/>
              <a:t>: «Guardate gli uccelli del cielo </a:t>
            </a:r>
            <a:r>
              <a:rPr lang="it-IT" sz="2400" dirty="0"/>
              <a:t>[…]</a:t>
            </a:r>
            <a:r>
              <a:rPr lang="it-IT" sz="2400" i="1" dirty="0"/>
              <a:t> eppure il Padre vostro celeste li nutre»</a:t>
            </a:r>
            <a:endParaRPr lang="pt-BR" sz="2400" i="1" dirty="0"/>
          </a:p>
          <a:p>
            <a:pPr marL="1143000" lvl="3">
              <a:spcBef>
                <a:spcPts val="1000"/>
              </a:spcBef>
            </a:pPr>
            <a:r>
              <a:rPr lang="it-IT" sz="2400" dirty="0"/>
              <a:t>v. 33: </a:t>
            </a:r>
            <a:r>
              <a:rPr lang="it-IT" sz="2400" i="1" dirty="0"/>
              <a:t>«Cercate prima il </a:t>
            </a:r>
            <a:r>
              <a:rPr lang="it-IT" sz="2400" i="1" dirty="0" smtClean="0"/>
              <a:t>Regno </a:t>
            </a:r>
            <a:r>
              <a:rPr lang="it-IT" sz="2400" i="1" dirty="0"/>
              <a:t>di Dio e la sua giustizia, e tutte queste cose vi saranno date in aggiunta» </a:t>
            </a:r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val="359599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a di vapo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Scia di vapore</Template>
  <TotalTime>164</TotalTime>
  <Words>1745</Words>
  <Application>Microsoft Office PowerPoint</Application>
  <PresentationFormat>Personalizar</PresentationFormat>
  <Paragraphs>135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Scia di vapore</vt:lpstr>
      <vt:lpstr>Inviati  a Custodire e a Coltivare la casa comune  </vt:lpstr>
      <vt:lpstr>1. Icone Bibliche AT</vt:lpstr>
      <vt:lpstr>Apresentação do PowerPoint</vt:lpstr>
      <vt:lpstr>Apresentação do PowerPoint</vt:lpstr>
      <vt:lpstr>Apresentação do PowerPoint</vt:lpstr>
      <vt:lpstr>2. Icone Bibliche 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3. Riflessione Antropologica</vt:lpstr>
      <vt:lpstr>4. Cammini Pastorali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Asus02</dc:creator>
  <cp:lastModifiedBy>sante</cp:lastModifiedBy>
  <cp:revision>25</cp:revision>
  <dcterms:created xsi:type="dcterms:W3CDTF">2020-04-21T09:42:38Z</dcterms:created>
  <dcterms:modified xsi:type="dcterms:W3CDTF">2020-04-24T21:49:22Z</dcterms:modified>
</cp:coreProperties>
</file>