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300" r:id="rId4"/>
    <p:sldId id="301" r:id="rId5"/>
    <p:sldId id="257" r:id="rId6"/>
    <p:sldId id="258" r:id="rId7"/>
    <p:sldId id="262" r:id="rId8"/>
    <p:sldId id="263" r:id="rId9"/>
    <p:sldId id="259" r:id="rId10"/>
    <p:sldId id="260" r:id="rId11"/>
    <p:sldId id="261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8" r:id="rId43"/>
    <p:sldId id="294" r:id="rId44"/>
    <p:sldId id="296" r:id="rId45"/>
    <p:sldId id="29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10001" y="1990165"/>
            <a:ext cx="10572000" cy="136622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In Cammino </a:t>
            </a:r>
            <a:r>
              <a:rPr lang="it-IT" sz="4000" dirty="0">
                <a:solidFill>
                  <a:schemeClr val="bg1"/>
                </a:solidFill>
              </a:rPr>
              <a:t>V</a:t>
            </a:r>
            <a:r>
              <a:rPr lang="it-IT" sz="4000" dirty="0" smtClean="0">
                <a:solidFill>
                  <a:schemeClr val="bg1"/>
                </a:solidFill>
              </a:rPr>
              <a:t>erso </a:t>
            </a:r>
            <a:r>
              <a:rPr lang="it-IT" sz="4000" dirty="0">
                <a:solidFill>
                  <a:schemeClr val="bg1"/>
                </a:solidFill>
              </a:rPr>
              <a:t>S</a:t>
            </a:r>
            <a:r>
              <a:rPr lang="it-IT" sz="4000" dirty="0" smtClean="0">
                <a:solidFill>
                  <a:schemeClr val="bg1"/>
                </a:solidFill>
              </a:rPr>
              <a:t>e Stessi:</a:t>
            </a:r>
            <a:br>
              <a:rPr lang="it-IT" sz="4000" dirty="0" smtClean="0">
                <a:solidFill>
                  <a:schemeClr val="bg1"/>
                </a:solidFill>
              </a:rPr>
            </a:br>
            <a:r>
              <a:rPr lang="it-IT" sz="4000" dirty="0" smtClean="0">
                <a:solidFill>
                  <a:schemeClr val="bg1"/>
                </a:solidFill>
              </a:rPr>
              <a:t>Unici nel «Noi» della Fraternità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4927002"/>
            <a:ext cx="10572000" cy="1731981"/>
          </a:xfrm>
        </p:spPr>
        <p:txBody>
          <a:bodyPr>
            <a:noAutofit/>
          </a:bodyPr>
          <a:lstStyle/>
          <a:p>
            <a:pPr algn="r"/>
            <a:r>
              <a:rPr lang="it-IT" sz="2800" b="1" dirty="0" smtClean="0"/>
              <a:t>Ufficio Diocesano per la Pastorale Missionaria</a:t>
            </a:r>
          </a:p>
          <a:p>
            <a:pPr algn="r"/>
            <a:r>
              <a:rPr lang="it-IT" sz="2800" b="1" i="1" dirty="0" smtClean="0"/>
              <a:t>«In Cammino verso il futuro</a:t>
            </a:r>
            <a:r>
              <a:rPr lang="it-IT" sz="2800" b="1" dirty="0" smtClean="0"/>
              <a:t>»</a:t>
            </a:r>
          </a:p>
          <a:p>
            <a:pPr algn="r"/>
            <a:r>
              <a:rPr lang="it-IT" sz="2800" b="1" dirty="0" smtClean="0"/>
              <a:t>Formazione </a:t>
            </a:r>
            <a:r>
              <a:rPr lang="it-IT" sz="2800" b="1" dirty="0" err="1" smtClean="0"/>
              <a:t>Interdecanale</a:t>
            </a:r>
            <a:r>
              <a:rPr lang="it-IT" sz="2800" b="1" dirty="0" smtClean="0"/>
              <a:t> 2018-2019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195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51" y="2222500"/>
            <a:ext cx="6110097" cy="363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753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570154"/>
            <a:ext cx="10571998" cy="7829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Brainstorming su «Idea </a:t>
            </a:r>
            <a:r>
              <a:rPr lang="it-IT" dirty="0"/>
              <a:t>di </a:t>
            </a:r>
            <a:r>
              <a:rPr lang="it-IT" dirty="0" smtClean="0"/>
              <a:t>Fraternità»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1893347"/>
            <a:ext cx="10554574" cy="49646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sz="4100" dirty="0" smtClean="0"/>
              <a:t>In </a:t>
            </a:r>
            <a:r>
              <a:rPr lang="it-IT" sz="4100" b="1" dirty="0" smtClean="0">
                <a:solidFill>
                  <a:schemeClr val="accent1"/>
                </a:solidFill>
              </a:rPr>
              <a:t>chiave</a:t>
            </a:r>
            <a:r>
              <a:rPr lang="it-IT" sz="4100" dirty="0" smtClean="0">
                <a:solidFill>
                  <a:schemeClr val="accent1"/>
                </a:solidFill>
              </a:rPr>
              <a:t> </a:t>
            </a:r>
            <a:r>
              <a:rPr lang="it-IT" sz="4100" dirty="0" smtClean="0"/>
              <a:t>positiva e negativa</a:t>
            </a:r>
            <a:endParaRPr lang="it-IT" sz="4100" dirty="0"/>
          </a:p>
          <a:p>
            <a:pPr lvl="1"/>
            <a:r>
              <a:rPr lang="it-IT" sz="3100" dirty="0" smtClean="0"/>
              <a:t>Legami</a:t>
            </a:r>
          </a:p>
          <a:p>
            <a:pPr lvl="1"/>
            <a:r>
              <a:rPr lang="it-IT" sz="3100" dirty="0" smtClean="0"/>
              <a:t>Relazioni</a:t>
            </a:r>
          </a:p>
          <a:p>
            <a:pPr lvl="1"/>
            <a:r>
              <a:rPr lang="it-IT" sz="3100" dirty="0"/>
              <a:t>B</a:t>
            </a:r>
            <a:r>
              <a:rPr lang="it-IT" sz="3100" dirty="0" smtClean="0"/>
              <a:t>uon </a:t>
            </a:r>
            <a:r>
              <a:rPr lang="it-IT" sz="3100" dirty="0"/>
              <a:t>sangue non </a:t>
            </a:r>
            <a:r>
              <a:rPr lang="it-IT" sz="3100" dirty="0" smtClean="0"/>
              <a:t>mente</a:t>
            </a:r>
            <a:endParaRPr lang="it-IT" sz="3100" dirty="0"/>
          </a:p>
          <a:p>
            <a:pPr lvl="1"/>
            <a:r>
              <a:rPr lang="it-IT" sz="3100" dirty="0" smtClean="0"/>
              <a:t>I </a:t>
            </a:r>
            <a:r>
              <a:rPr lang="it-IT" sz="3100" dirty="0"/>
              <a:t>fratelli non ce li </a:t>
            </a:r>
            <a:r>
              <a:rPr lang="it-IT" sz="3100" dirty="0" smtClean="0"/>
              <a:t>scegliamo</a:t>
            </a:r>
          </a:p>
          <a:p>
            <a:pPr lvl="1"/>
            <a:r>
              <a:rPr lang="it-IT" sz="3100" dirty="0"/>
              <a:t>F</a:t>
            </a:r>
            <a:r>
              <a:rPr lang="it-IT" sz="3100" dirty="0" smtClean="0"/>
              <a:t>ratelli </a:t>
            </a:r>
            <a:r>
              <a:rPr lang="it-IT" sz="3100" dirty="0"/>
              <a:t>di </a:t>
            </a:r>
            <a:r>
              <a:rPr lang="it-IT" sz="3100" dirty="0" smtClean="0"/>
              <a:t>sangue</a:t>
            </a:r>
          </a:p>
          <a:p>
            <a:pPr lvl="1"/>
            <a:r>
              <a:rPr lang="it-IT" sz="3100" dirty="0"/>
              <a:t>P</a:t>
            </a:r>
            <a:r>
              <a:rPr lang="it-IT" sz="3100" dirty="0" smtClean="0"/>
              <a:t>arenti serpenti</a:t>
            </a:r>
          </a:p>
          <a:p>
            <a:pPr lvl="1"/>
            <a:r>
              <a:rPr lang="it-IT" sz="3100" dirty="0" smtClean="0"/>
              <a:t>Faide</a:t>
            </a:r>
          </a:p>
          <a:p>
            <a:pPr lvl="1"/>
            <a:r>
              <a:rPr lang="it-IT" sz="3100" dirty="0" smtClean="0"/>
              <a:t>Rivalità</a:t>
            </a:r>
          </a:p>
          <a:p>
            <a:pPr lvl="1"/>
            <a:r>
              <a:rPr lang="it-IT" sz="3100" dirty="0" smtClean="0"/>
              <a:t>Altro…</a:t>
            </a:r>
            <a:endParaRPr lang="it-IT" sz="3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19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279699"/>
            <a:ext cx="10571998" cy="12909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Quale </a:t>
            </a:r>
            <a:r>
              <a:rPr lang="it-IT" dirty="0" smtClean="0"/>
              <a:t>Idea </a:t>
            </a:r>
            <a:r>
              <a:rPr lang="it-IT" dirty="0"/>
              <a:t>di </a:t>
            </a:r>
            <a:r>
              <a:rPr lang="it-IT" dirty="0" smtClean="0"/>
              <a:t>Fraternità </a:t>
            </a:r>
            <a:br>
              <a:rPr lang="it-IT" dirty="0" smtClean="0"/>
            </a:br>
            <a:r>
              <a:rPr lang="it-IT" dirty="0" smtClean="0"/>
              <a:t>Veicolano </a:t>
            </a:r>
            <a:r>
              <a:rPr lang="it-IT" dirty="0"/>
              <a:t>i Vangeli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08348"/>
            <a:ext cx="10554574" cy="43506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sz="3200" dirty="0" smtClean="0"/>
              <a:t> La </a:t>
            </a:r>
            <a:r>
              <a:rPr lang="it-IT" sz="3200" dirty="0"/>
              <a:t>parabola del fratello minore e del fratello maggiore</a:t>
            </a:r>
          </a:p>
          <a:p>
            <a:pPr lvl="0"/>
            <a:r>
              <a:rPr lang="it-IT" sz="3200" dirty="0" smtClean="0"/>
              <a:t> Siamo </a:t>
            </a:r>
            <a:r>
              <a:rPr lang="it-IT" sz="3200" dirty="0"/>
              <a:t>tutti </a:t>
            </a:r>
            <a:r>
              <a:rPr lang="it-IT" sz="3200" dirty="0" smtClean="0"/>
              <a:t>figli </a:t>
            </a:r>
            <a:r>
              <a:rPr lang="it-IT" sz="3200" dirty="0"/>
              <a:t>dello stesso Padre e per questo fratelli tra noi</a:t>
            </a:r>
          </a:p>
          <a:p>
            <a:pPr lvl="0"/>
            <a:r>
              <a:rPr lang="it-IT" sz="3200" dirty="0" smtClean="0"/>
              <a:t> Gesù </a:t>
            </a:r>
            <a:r>
              <a:rPr lang="it-IT" sz="3200" dirty="0"/>
              <a:t>nostro fratello</a:t>
            </a:r>
          </a:p>
          <a:p>
            <a:pPr lvl="0"/>
            <a:r>
              <a:rPr lang="it-IT" sz="3200" dirty="0" smtClean="0"/>
              <a:t> Perdono</a:t>
            </a:r>
            <a:endParaRPr lang="it-IT" sz="3200" dirty="0"/>
          </a:p>
          <a:p>
            <a:pPr lvl="0"/>
            <a:r>
              <a:rPr lang="it-IT" sz="3200" dirty="0" smtClean="0"/>
              <a:t> Marta</a:t>
            </a:r>
            <a:r>
              <a:rPr lang="it-IT" sz="3200" dirty="0"/>
              <a:t>, Maria e Lazzaro </a:t>
            </a:r>
            <a:endParaRPr lang="it-IT" sz="3200" dirty="0" smtClean="0"/>
          </a:p>
          <a:p>
            <a:pPr lvl="0"/>
            <a:r>
              <a:rPr lang="it-IT" sz="3200" dirty="0" smtClean="0"/>
              <a:t> Altro…</a:t>
            </a:r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5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1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10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La mappa del Cammino:</a:t>
            </a:r>
            <a:br>
              <a:rPr lang="it-IT" dirty="0"/>
            </a:br>
            <a:r>
              <a:rPr lang="it-IT" dirty="0"/>
              <a:t>Icona </a:t>
            </a:r>
            <a:r>
              <a:rPr lang="it-IT" dirty="0" smtClean="0"/>
              <a:t>Biblica di Caino </a:t>
            </a:r>
            <a:r>
              <a:rPr lang="it-IT" dirty="0"/>
              <a:t>e Abele </a:t>
            </a:r>
            <a:r>
              <a:rPr lang="it-IT" sz="2800" dirty="0" smtClean="0"/>
              <a:t>(</a:t>
            </a:r>
            <a:r>
              <a:rPr lang="it-IT" sz="2800" dirty="0" err="1" smtClean="0"/>
              <a:t>Gn</a:t>
            </a:r>
            <a:r>
              <a:rPr lang="it-IT" sz="2800" dirty="0" smtClean="0"/>
              <a:t> 4,1-16)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6518" y="2222286"/>
            <a:ext cx="11220226" cy="46357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sz="3200" dirty="0"/>
              <a:t>Come </a:t>
            </a:r>
            <a:r>
              <a:rPr lang="it-IT" sz="3200" b="1" dirty="0">
                <a:solidFill>
                  <a:schemeClr val="accent1"/>
                </a:solidFill>
              </a:rPr>
              <a:t>paradigma</a:t>
            </a:r>
            <a:r>
              <a:rPr lang="it-IT" sz="3200" dirty="0">
                <a:solidFill>
                  <a:schemeClr val="accent1"/>
                </a:solidFill>
              </a:rPr>
              <a:t> </a:t>
            </a:r>
            <a:r>
              <a:rPr lang="it-IT" sz="3200" dirty="0"/>
              <a:t>che dice la nostra </a:t>
            </a:r>
            <a:r>
              <a:rPr lang="it-IT" sz="3200" b="1" dirty="0">
                <a:solidFill>
                  <a:schemeClr val="accent1"/>
                </a:solidFill>
              </a:rPr>
              <a:t>vocazione alla fraternità</a:t>
            </a:r>
            <a:r>
              <a:rPr lang="it-IT" sz="3200" dirty="0">
                <a:solidFill>
                  <a:schemeClr val="accent1"/>
                </a:solidFill>
              </a:rPr>
              <a:t> </a:t>
            </a:r>
            <a:r>
              <a:rPr lang="it-IT" sz="3200" dirty="0"/>
              <a:t>ma anche la </a:t>
            </a:r>
            <a:r>
              <a:rPr lang="it-IT" sz="3200" b="1" dirty="0">
                <a:solidFill>
                  <a:schemeClr val="accent1"/>
                </a:solidFill>
              </a:rPr>
              <a:t>fatica</a:t>
            </a:r>
            <a:r>
              <a:rPr lang="it-IT" sz="3200" dirty="0">
                <a:solidFill>
                  <a:schemeClr val="accent1"/>
                </a:solidFill>
              </a:rPr>
              <a:t> </a:t>
            </a:r>
            <a:r>
              <a:rPr lang="it-IT" sz="3200" dirty="0"/>
              <a:t>nel </a:t>
            </a:r>
            <a:r>
              <a:rPr lang="it-IT" sz="3200" dirty="0" smtClean="0"/>
              <a:t>viverla</a:t>
            </a:r>
          </a:p>
          <a:p>
            <a:pPr lvl="0"/>
            <a:endParaRPr lang="it-IT" sz="1600" dirty="0" smtClean="0"/>
          </a:p>
          <a:p>
            <a:pPr lvl="0"/>
            <a:r>
              <a:rPr lang="it-IT" sz="3200" dirty="0" smtClean="0"/>
              <a:t>Come </a:t>
            </a:r>
            <a:r>
              <a:rPr lang="it-IT" sz="3200" dirty="0"/>
              <a:t>possibile </a:t>
            </a:r>
            <a:r>
              <a:rPr lang="it-IT" sz="3200" b="1" dirty="0">
                <a:solidFill>
                  <a:schemeClr val="accent1"/>
                </a:solidFill>
              </a:rPr>
              <a:t>itinerario</a:t>
            </a:r>
            <a:r>
              <a:rPr lang="it-IT" sz="3200" dirty="0">
                <a:solidFill>
                  <a:schemeClr val="accent1"/>
                </a:solidFill>
              </a:rPr>
              <a:t> </a:t>
            </a:r>
            <a:r>
              <a:rPr lang="it-IT" sz="3200" dirty="0"/>
              <a:t>verso la </a:t>
            </a:r>
            <a:r>
              <a:rPr lang="it-IT" sz="3200" dirty="0" smtClean="0"/>
              <a:t>fraternità</a:t>
            </a:r>
            <a:endParaRPr lang="it-IT" sz="3200" dirty="0"/>
          </a:p>
          <a:p>
            <a:pPr lvl="1"/>
            <a:r>
              <a:rPr lang="it-IT" sz="2800" b="1" dirty="0" smtClean="0">
                <a:solidFill>
                  <a:schemeClr val="accent1"/>
                </a:solidFill>
              </a:rPr>
              <a:t>Abele</a:t>
            </a:r>
            <a:r>
              <a:rPr lang="it-IT" sz="2800" dirty="0"/>
              <a:t>: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 smtClean="0"/>
              <a:t>nome </a:t>
            </a:r>
            <a:r>
              <a:rPr lang="it-IT" sz="2800" dirty="0"/>
              <a:t>che significa </a:t>
            </a:r>
            <a:r>
              <a:rPr lang="it-IT" sz="2800" i="1" dirty="0" smtClean="0">
                <a:solidFill>
                  <a:schemeClr val="accent1"/>
                </a:solidFill>
              </a:rPr>
              <a:t>«soffio»</a:t>
            </a:r>
            <a:endParaRPr lang="it-IT" sz="2800" i="1" dirty="0">
              <a:solidFill>
                <a:schemeClr val="accent1"/>
              </a:solidFill>
            </a:endParaRPr>
          </a:p>
          <a:p>
            <a:pPr lvl="1"/>
            <a:r>
              <a:rPr lang="it-IT" sz="2800" b="1" dirty="0" smtClean="0">
                <a:solidFill>
                  <a:schemeClr val="accent1"/>
                </a:solidFill>
              </a:rPr>
              <a:t>Caino</a:t>
            </a:r>
            <a:r>
              <a:rPr lang="it-IT" sz="2800" dirty="0"/>
              <a:t>: </a:t>
            </a:r>
            <a:r>
              <a:rPr lang="it-IT" sz="2800" b="1" dirty="0">
                <a:solidFill>
                  <a:schemeClr val="accent1"/>
                </a:solidFill>
              </a:rPr>
              <a:t>è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accent1"/>
                </a:solidFill>
              </a:rPr>
              <a:t>ciascuno di noi</a:t>
            </a:r>
            <a:r>
              <a:rPr lang="it-IT" sz="2800" dirty="0"/>
              <a:t>. La realtà è Caino che si </a:t>
            </a:r>
            <a:r>
              <a:rPr lang="it-IT" sz="2800" b="1" dirty="0">
                <a:solidFill>
                  <a:schemeClr val="accent1"/>
                </a:solidFill>
              </a:rPr>
              <a:t>confronta</a:t>
            </a:r>
            <a:r>
              <a:rPr lang="it-IT" sz="2800" dirty="0"/>
              <a:t>, si </a:t>
            </a:r>
            <a:r>
              <a:rPr lang="it-IT" sz="2800" b="1" dirty="0">
                <a:solidFill>
                  <a:schemeClr val="accent1"/>
                </a:solidFill>
              </a:rPr>
              <a:t>scontra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dirty="0"/>
              <a:t>con la possibilità di essere </a:t>
            </a:r>
            <a:r>
              <a:rPr lang="it-IT" sz="2800" dirty="0" smtClean="0"/>
              <a:t>Abele</a:t>
            </a:r>
            <a:endParaRPr lang="it-IT" sz="2800" dirty="0"/>
          </a:p>
          <a:p>
            <a:pPr lvl="1"/>
            <a:r>
              <a:rPr lang="it-IT" sz="2800" dirty="0" smtClean="0"/>
              <a:t>Caino </a:t>
            </a:r>
            <a:r>
              <a:rPr lang="it-IT" sz="2800" dirty="0"/>
              <a:t>non cammina, </a:t>
            </a:r>
            <a:r>
              <a:rPr lang="it-IT" sz="2800" b="1" dirty="0">
                <a:solidFill>
                  <a:schemeClr val="accent1"/>
                </a:solidFill>
              </a:rPr>
              <a:t>vaga ramingo e fuggiasco</a:t>
            </a:r>
            <a:r>
              <a:rPr lang="it-IT" sz="2800" dirty="0"/>
              <a:t>. L’ombra che lo assale è </a:t>
            </a:r>
            <a:r>
              <a:rPr lang="it-IT" sz="2800" b="1" dirty="0" smtClean="0">
                <a:solidFill>
                  <a:schemeClr val="accent1"/>
                </a:solidFill>
              </a:rPr>
              <a:t>l’invidia</a:t>
            </a:r>
            <a:r>
              <a:rPr lang="it-IT" sz="2800" dirty="0" smtClean="0"/>
              <a:t>. </a:t>
            </a:r>
            <a:r>
              <a:rPr lang="it-IT" sz="2800" dirty="0"/>
              <a:t>U</a:t>
            </a:r>
            <a:r>
              <a:rPr lang="it-IT" sz="2800" dirty="0" smtClean="0"/>
              <a:t>n </a:t>
            </a:r>
            <a:r>
              <a:rPr lang="it-IT" sz="2800" dirty="0"/>
              <a:t>sentimento che ti fa </a:t>
            </a:r>
            <a:r>
              <a:rPr lang="it-IT" sz="2800" b="1" dirty="0">
                <a:solidFill>
                  <a:schemeClr val="accent1"/>
                </a:solidFill>
              </a:rPr>
              <a:t>sentire mancante</a:t>
            </a:r>
            <a:r>
              <a:rPr lang="it-IT" sz="2800" b="1" dirty="0"/>
              <a:t> </a:t>
            </a:r>
            <a:r>
              <a:rPr lang="it-IT" sz="2800" dirty="0" smtClean="0"/>
              <a:t>di ciò che </a:t>
            </a:r>
            <a:r>
              <a:rPr lang="it-IT" sz="2800" dirty="0"/>
              <a:t>l’altro ha… ci si sente </a:t>
            </a:r>
            <a:r>
              <a:rPr lang="it-IT" sz="2800" i="1" dirty="0" smtClean="0">
                <a:solidFill>
                  <a:schemeClr val="accent1"/>
                </a:solidFill>
              </a:rPr>
              <a:t>«derubati»</a:t>
            </a:r>
            <a:endParaRPr lang="it-IT" sz="2800" i="1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8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1065" y="447188"/>
            <a:ext cx="11284770" cy="6254826"/>
          </a:xfrm>
        </p:spPr>
        <p:txBody>
          <a:bodyPr>
            <a:normAutofit fontScale="92500" lnSpcReduction="10000"/>
          </a:bodyPr>
          <a:lstStyle/>
          <a:p>
            <a:r>
              <a:rPr lang="it-IT" sz="3500" dirty="0"/>
              <a:t>Caino e Abele sono i </a:t>
            </a:r>
            <a:r>
              <a:rPr lang="it-IT" sz="3500" b="1" dirty="0"/>
              <a:t>primi due fratelli della storia </a:t>
            </a:r>
            <a:r>
              <a:rPr lang="it-IT" sz="3500" b="1" dirty="0" smtClean="0"/>
              <a:t>umana </a:t>
            </a:r>
          </a:p>
          <a:p>
            <a:pPr lvl="1"/>
            <a:r>
              <a:rPr lang="it-IT" sz="2900" dirty="0"/>
              <a:t>N</a:t>
            </a:r>
            <a:r>
              <a:rPr lang="it-IT" sz="2900" dirty="0" smtClean="0"/>
              <a:t>on in senso cronologico ma lo sono </a:t>
            </a:r>
            <a:r>
              <a:rPr lang="it-IT" sz="2900" b="1" dirty="0" smtClean="0"/>
              <a:t>nel </a:t>
            </a:r>
            <a:r>
              <a:rPr lang="it-IT" sz="2900" b="1" dirty="0"/>
              <a:t>senso più </a:t>
            </a:r>
            <a:r>
              <a:rPr lang="it-IT" sz="2900" b="1" dirty="0" smtClean="0"/>
              <a:t>profondo</a:t>
            </a:r>
          </a:p>
          <a:p>
            <a:pPr lvl="1"/>
            <a:r>
              <a:rPr lang="it-IT" sz="2900" b="1" dirty="0">
                <a:solidFill>
                  <a:schemeClr val="accent1"/>
                </a:solidFill>
              </a:rPr>
              <a:t>C</a:t>
            </a:r>
            <a:r>
              <a:rPr lang="it-IT" sz="2900" b="1" dirty="0" smtClean="0">
                <a:solidFill>
                  <a:schemeClr val="accent1"/>
                </a:solidFill>
              </a:rPr>
              <a:t>iascuno </a:t>
            </a:r>
            <a:r>
              <a:rPr lang="it-IT" sz="2900" b="1" dirty="0">
                <a:solidFill>
                  <a:schemeClr val="accent1"/>
                </a:solidFill>
              </a:rPr>
              <a:t>di noi è </a:t>
            </a:r>
            <a:r>
              <a:rPr lang="it-IT" sz="2900" dirty="0"/>
              <a:t>Abele e Caino al tempo </a:t>
            </a:r>
            <a:r>
              <a:rPr lang="it-IT" sz="2900" dirty="0" smtClean="0"/>
              <a:t>stesso</a:t>
            </a:r>
          </a:p>
          <a:p>
            <a:pPr lvl="1"/>
            <a:endParaRPr lang="it-IT" sz="1800" dirty="0" smtClean="0"/>
          </a:p>
          <a:p>
            <a:r>
              <a:rPr lang="it-IT" sz="3500" dirty="0" smtClean="0"/>
              <a:t>Abele viene presentato come </a:t>
            </a:r>
            <a:r>
              <a:rPr lang="it-IT" sz="3500" b="1" dirty="0" smtClean="0">
                <a:solidFill>
                  <a:schemeClr val="accent1"/>
                </a:solidFill>
              </a:rPr>
              <a:t>fratello</a:t>
            </a:r>
            <a:r>
              <a:rPr lang="it-IT" sz="3500" b="1" dirty="0" smtClean="0"/>
              <a:t> </a:t>
            </a:r>
            <a:r>
              <a:rPr lang="it-IT" sz="3500" dirty="0" smtClean="0"/>
              <a:t>di Caino</a:t>
            </a:r>
          </a:p>
          <a:p>
            <a:pPr lvl="1"/>
            <a:r>
              <a:rPr lang="it-IT" sz="2900" dirty="0"/>
              <a:t>L</a:t>
            </a:r>
            <a:r>
              <a:rPr lang="it-IT" sz="2900" dirty="0" smtClean="0"/>
              <a:t>a </a:t>
            </a:r>
            <a:r>
              <a:rPr lang="it-IT" sz="2900" dirty="0"/>
              <a:t>parola </a:t>
            </a:r>
            <a:r>
              <a:rPr lang="it-IT" sz="2900" i="1" dirty="0" smtClean="0">
                <a:solidFill>
                  <a:schemeClr val="accent1"/>
                </a:solidFill>
              </a:rPr>
              <a:t>«fratello» </a:t>
            </a:r>
            <a:r>
              <a:rPr lang="it-IT" sz="2900" dirty="0"/>
              <a:t>è ripetuta ben </a:t>
            </a:r>
            <a:r>
              <a:rPr lang="it-IT" sz="2900" b="1" dirty="0">
                <a:solidFill>
                  <a:schemeClr val="accent1"/>
                </a:solidFill>
              </a:rPr>
              <a:t>sette volte </a:t>
            </a:r>
            <a:r>
              <a:rPr lang="it-IT" sz="2900" dirty="0"/>
              <a:t>lungo il </a:t>
            </a:r>
            <a:r>
              <a:rPr lang="it-IT" sz="2900" dirty="0" smtClean="0"/>
              <a:t>racconto</a:t>
            </a:r>
          </a:p>
          <a:p>
            <a:pPr lvl="1"/>
            <a:r>
              <a:rPr lang="it-IT" sz="2900" dirty="0" smtClean="0"/>
              <a:t>L’autore </a:t>
            </a:r>
            <a:r>
              <a:rPr lang="it-IT" sz="2900" dirty="0"/>
              <a:t>pone al centro la </a:t>
            </a:r>
            <a:r>
              <a:rPr lang="it-IT" sz="2900" b="1" dirty="0">
                <a:solidFill>
                  <a:schemeClr val="accent1"/>
                </a:solidFill>
              </a:rPr>
              <a:t>fraternità</a:t>
            </a:r>
            <a:r>
              <a:rPr lang="it-IT" sz="2900" dirty="0"/>
              <a:t>. Come Adamo ed Eva sono </a:t>
            </a:r>
            <a:r>
              <a:rPr lang="it-IT" sz="2900" b="1" dirty="0">
                <a:solidFill>
                  <a:schemeClr val="accent1"/>
                </a:solidFill>
              </a:rPr>
              <a:t>prototipi della umanità</a:t>
            </a:r>
            <a:r>
              <a:rPr lang="it-IT" sz="2900" dirty="0"/>
              <a:t>, così Caino ed </a:t>
            </a:r>
            <a:r>
              <a:rPr lang="it-IT" sz="2900" dirty="0" smtClean="0"/>
              <a:t>Abele</a:t>
            </a:r>
            <a:r>
              <a:rPr lang="it-IT" sz="2900" dirty="0"/>
              <a:t> </a:t>
            </a:r>
            <a:r>
              <a:rPr lang="it-IT" sz="2900" dirty="0" smtClean="0"/>
              <a:t>lo </a:t>
            </a:r>
            <a:r>
              <a:rPr lang="it-IT" sz="2900" dirty="0"/>
              <a:t>sono </a:t>
            </a:r>
            <a:r>
              <a:rPr lang="it-IT" sz="2900" b="1" dirty="0">
                <a:solidFill>
                  <a:schemeClr val="accent1"/>
                </a:solidFill>
              </a:rPr>
              <a:t>della fraternità</a:t>
            </a:r>
            <a:r>
              <a:rPr lang="it-IT" sz="2900" dirty="0"/>
              <a:t>, gli uomini cioè sono tra loro </a:t>
            </a:r>
            <a:r>
              <a:rPr lang="it-IT" sz="2900" dirty="0" smtClean="0"/>
              <a:t>fratelli</a:t>
            </a:r>
            <a:endParaRPr lang="it-IT" sz="2900" dirty="0"/>
          </a:p>
          <a:p>
            <a:pPr lvl="1"/>
            <a:r>
              <a:rPr lang="it-IT" sz="2900" dirty="0"/>
              <a:t>La fraternità, ridotta esemplarmente a due persone, introduce la </a:t>
            </a:r>
            <a:r>
              <a:rPr lang="it-IT" sz="2900" b="1" dirty="0">
                <a:solidFill>
                  <a:schemeClr val="accent1"/>
                </a:solidFill>
              </a:rPr>
              <a:t>differenziazione:</a:t>
            </a:r>
            <a:r>
              <a:rPr lang="it-IT" sz="2900" dirty="0"/>
              <a:t> differenza di </a:t>
            </a:r>
            <a:r>
              <a:rPr lang="it-IT" sz="2900" b="1" dirty="0">
                <a:solidFill>
                  <a:schemeClr val="accent1"/>
                </a:solidFill>
              </a:rPr>
              <a:t>cultura</a:t>
            </a:r>
            <a:r>
              <a:rPr lang="it-IT" sz="2900" dirty="0"/>
              <a:t>, di </a:t>
            </a:r>
            <a:r>
              <a:rPr lang="it-IT" sz="2900" b="1" dirty="0">
                <a:solidFill>
                  <a:schemeClr val="accent1"/>
                </a:solidFill>
              </a:rPr>
              <a:t>culto</a:t>
            </a:r>
            <a:r>
              <a:rPr lang="it-IT" sz="2900" dirty="0"/>
              <a:t>, di </a:t>
            </a:r>
            <a:r>
              <a:rPr lang="it-IT" sz="2900" b="1" dirty="0">
                <a:solidFill>
                  <a:schemeClr val="accent1"/>
                </a:solidFill>
              </a:rPr>
              <a:t>carattere</a:t>
            </a:r>
            <a:r>
              <a:rPr lang="it-IT" sz="2900" dirty="0" smtClean="0"/>
              <a:t>…</a:t>
            </a:r>
            <a:endParaRPr lang="it-IT" sz="2900" dirty="0"/>
          </a:p>
        </p:txBody>
      </p:sp>
    </p:spTree>
    <p:extLst>
      <p:ext uri="{BB962C8B-B14F-4D97-AF65-F5344CB8AC3E}">
        <p14:creationId xmlns:p14="http://schemas.microsoft.com/office/powerpoint/2010/main" val="1737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15" y="1700596"/>
            <a:ext cx="3743325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5" y="1700595"/>
            <a:ext cx="779780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7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38" y="215153"/>
            <a:ext cx="5143500" cy="402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01" y="56873"/>
            <a:ext cx="10571998" cy="9704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1" y="1323191"/>
            <a:ext cx="11564470" cy="5389582"/>
          </a:xfrm>
        </p:spPr>
        <p:txBody>
          <a:bodyPr>
            <a:normAutofit/>
          </a:bodyPr>
          <a:lstStyle/>
          <a:p>
            <a:r>
              <a:rPr lang="it-IT" sz="3200" b="1" dirty="0"/>
              <a:t>Cosa succede </a:t>
            </a:r>
            <a:r>
              <a:rPr lang="it-IT" sz="3200" dirty="0"/>
              <a:t>a questi </a:t>
            </a:r>
            <a:r>
              <a:rPr lang="it-IT" sz="3200" b="1" dirty="0"/>
              <a:t>due fratelli? </a:t>
            </a:r>
            <a:endParaRPr lang="it-IT" sz="3200" b="1" dirty="0" smtClean="0"/>
          </a:p>
          <a:p>
            <a:pPr lvl="1"/>
            <a:r>
              <a:rPr lang="it-IT" sz="2700" dirty="0" smtClean="0"/>
              <a:t>Se </a:t>
            </a:r>
            <a:r>
              <a:rPr lang="it-IT" sz="2700" dirty="0"/>
              <a:t>in Adamo ed Eva </a:t>
            </a:r>
            <a:r>
              <a:rPr lang="it-IT" sz="2000" dirty="0" smtClean="0"/>
              <a:t>(cfr. </a:t>
            </a:r>
            <a:r>
              <a:rPr lang="it-IT" sz="2000" dirty="0" err="1" smtClean="0"/>
              <a:t>Gn</a:t>
            </a:r>
            <a:r>
              <a:rPr lang="it-IT" sz="2000" dirty="0" smtClean="0"/>
              <a:t> 3) </a:t>
            </a:r>
            <a:r>
              <a:rPr lang="it-IT" sz="2700" dirty="0" smtClean="0"/>
              <a:t>il </a:t>
            </a:r>
            <a:r>
              <a:rPr lang="it-IT" sz="2700" b="1" dirty="0">
                <a:solidFill>
                  <a:schemeClr val="accent1"/>
                </a:solidFill>
              </a:rPr>
              <a:t>peccato </a:t>
            </a:r>
            <a:endParaRPr lang="it-IT" sz="2700" b="1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it-IT" sz="2700" dirty="0" smtClean="0"/>
              <a:t>era </a:t>
            </a:r>
            <a:r>
              <a:rPr lang="it-IT" sz="2700" dirty="0"/>
              <a:t>visto nel rapporto </a:t>
            </a:r>
            <a:r>
              <a:rPr lang="it-IT" sz="2700" b="1" dirty="0">
                <a:solidFill>
                  <a:schemeClr val="accent1"/>
                </a:solidFill>
              </a:rPr>
              <a:t>dell’uomo con se stesso</a:t>
            </a:r>
            <a:r>
              <a:rPr lang="it-IT" sz="2700" dirty="0">
                <a:solidFill>
                  <a:schemeClr val="accent1"/>
                </a:solidFill>
              </a:rPr>
              <a:t>, </a:t>
            </a:r>
            <a:endParaRPr lang="it-IT" sz="27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it-IT" sz="2700" dirty="0" smtClean="0"/>
              <a:t>	come </a:t>
            </a:r>
            <a:r>
              <a:rPr lang="it-IT" sz="2700" b="1" dirty="0">
                <a:solidFill>
                  <a:schemeClr val="accent1"/>
                </a:solidFill>
              </a:rPr>
              <a:t>rifiuto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della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propria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creaturalità, </a:t>
            </a:r>
          </a:p>
          <a:p>
            <a:pPr marL="457200" lvl="1" indent="0">
              <a:buNone/>
            </a:pPr>
            <a:r>
              <a:rPr lang="it-IT" sz="2700" smtClean="0"/>
              <a:t>	come </a:t>
            </a:r>
            <a:r>
              <a:rPr lang="it-IT" sz="2700" b="1" dirty="0">
                <a:solidFill>
                  <a:schemeClr val="accent1"/>
                </a:solidFill>
              </a:rPr>
              <a:t>sogno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di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onnipotenza</a:t>
            </a:r>
            <a:r>
              <a:rPr lang="it-IT" sz="27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sz="2700" dirty="0" smtClean="0"/>
              <a:t>Qui </a:t>
            </a:r>
            <a:r>
              <a:rPr lang="it-IT" sz="2700" dirty="0"/>
              <a:t>è colto nel suo versante </a:t>
            </a:r>
            <a:r>
              <a:rPr lang="it-IT" sz="2700" b="1" dirty="0">
                <a:solidFill>
                  <a:schemeClr val="accent1"/>
                </a:solidFill>
              </a:rPr>
              <a:t>sociale</a:t>
            </a:r>
            <a:r>
              <a:rPr lang="it-IT" sz="2700" dirty="0"/>
              <a:t>, nel rapporto </a:t>
            </a:r>
            <a:r>
              <a:rPr lang="it-IT" sz="2700" b="1" dirty="0">
                <a:solidFill>
                  <a:schemeClr val="accent1"/>
                </a:solidFill>
              </a:rPr>
              <a:t>dell’uomo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di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fronte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al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fratello</a:t>
            </a:r>
            <a:r>
              <a:rPr lang="it-IT" sz="2700" b="1" dirty="0"/>
              <a:t> </a:t>
            </a:r>
            <a:r>
              <a:rPr lang="it-IT" sz="2700" dirty="0"/>
              <a:t>in quanto altro, vicino e lontano, simile e </a:t>
            </a:r>
            <a:r>
              <a:rPr lang="it-IT" sz="2700" dirty="0" smtClean="0"/>
              <a:t>diverso</a:t>
            </a:r>
            <a:endParaRPr lang="it-IT" sz="2700" dirty="0"/>
          </a:p>
          <a:p>
            <a:pPr lvl="1"/>
            <a:r>
              <a:rPr lang="it-IT" sz="2700" dirty="0" smtClean="0"/>
              <a:t>La </a:t>
            </a:r>
            <a:r>
              <a:rPr lang="it-IT" sz="2700" b="1" dirty="0">
                <a:solidFill>
                  <a:schemeClr val="accent1"/>
                </a:solidFill>
              </a:rPr>
              <a:t>non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accettazione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della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b="1" dirty="0">
                <a:solidFill>
                  <a:schemeClr val="accent1"/>
                </a:solidFill>
              </a:rPr>
              <a:t>diversità</a:t>
            </a:r>
            <a:r>
              <a:rPr lang="it-IT" sz="2700" b="1" dirty="0">
                <a:solidFill>
                  <a:srgbClr val="FF0000"/>
                </a:solidFill>
              </a:rPr>
              <a:t> </a:t>
            </a:r>
            <a:r>
              <a:rPr lang="it-IT" sz="2700" dirty="0"/>
              <a:t>dell’altro porta alla sua </a:t>
            </a:r>
            <a:r>
              <a:rPr lang="it-IT" sz="2700" b="1" dirty="0">
                <a:solidFill>
                  <a:schemeClr val="accent1"/>
                </a:solidFill>
              </a:rPr>
              <a:t>soppressione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74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320" y="1112838"/>
            <a:ext cx="10863072" cy="5300154"/>
          </a:xfrm>
        </p:spPr>
        <p:txBody>
          <a:bodyPr>
            <a:normAutofit lnSpcReduction="10000"/>
          </a:bodyPr>
          <a:lstStyle/>
          <a:p>
            <a:r>
              <a:rPr lang="it-IT" sz="3000" b="1" dirty="0"/>
              <a:t>L’omicidio</a:t>
            </a:r>
            <a:r>
              <a:rPr lang="it-IT" sz="3000" dirty="0"/>
              <a:t> </a:t>
            </a:r>
            <a:r>
              <a:rPr lang="it-IT" sz="2000" dirty="0" smtClean="0"/>
              <a:t>– </a:t>
            </a:r>
            <a:r>
              <a:rPr lang="it-IT" sz="2000" dirty="0"/>
              <a:t>espresso in poche parole, neppure un versetto </a:t>
            </a:r>
            <a:r>
              <a:rPr lang="it-IT" sz="2000" dirty="0" smtClean="0"/>
              <a:t>(v. 8b) –</a:t>
            </a:r>
          </a:p>
          <a:p>
            <a:endParaRPr lang="it-IT" sz="2000" dirty="0" smtClean="0"/>
          </a:p>
          <a:p>
            <a:pPr lvl="1"/>
            <a:r>
              <a:rPr lang="it-IT" sz="2800" dirty="0"/>
              <a:t>N</a:t>
            </a:r>
            <a:r>
              <a:rPr lang="it-IT" sz="2800" dirty="0" smtClean="0"/>
              <a:t>asce </a:t>
            </a:r>
            <a:r>
              <a:rPr lang="it-IT" sz="2800" dirty="0"/>
              <a:t>dall’uomo che </a:t>
            </a:r>
            <a:r>
              <a:rPr lang="it-IT" sz="2800" b="1" dirty="0">
                <a:solidFill>
                  <a:schemeClr val="accent1"/>
                </a:solidFill>
              </a:rPr>
              <a:t>non</a:t>
            </a:r>
            <a:r>
              <a:rPr lang="it-IT" sz="2800" dirty="0"/>
              <a:t> vede l’altro </a:t>
            </a:r>
            <a:r>
              <a:rPr lang="it-IT" sz="2800" b="1" dirty="0">
                <a:solidFill>
                  <a:schemeClr val="accent1"/>
                </a:solidFill>
              </a:rPr>
              <a:t>come fratello</a:t>
            </a:r>
            <a:r>
              <a:rPr lang="it-IT" sz="2800" dirty="0"/>
              <a:t>, ma </a:t>
            </a:r>
            <a:r>
              <a:rPr lang="it-IT" sz="2800" b="1" dirty="0">
                <a:solidFill>
                  <a:schemeClr val="accent1"/>
                </a:solidFill>
              </a:rPr>
              <a:t>come nemico</a:t>
            </a:r>
            <a:r>
              <a:rPr lang="it-IT" sz="2800" dirty="0"/>
              <a:t>, </a:t>
            </a:r>
            <a:r>
              <a:rPr lang="it-IT" sz="2800" dirty="0" smtClean="0"/>
              <a:t>antagonista</a:t>
            </a:r>
          </a:p>
          <a:p>
            <a:pPr marL="457200" lvl="1" indent="0">
              <a:buNone/>
            </a:pPr>
            <a:endParaRPr lang="it-IT" sz="1500" dirty="0" smtClean="0"/>
          </a:p>
          <a:p>
            <a:pPr lvl="1"/>
            <a:r>
              <a:rPr lang="it-IT" sz="2800" dirty="0" smtClean="0"/>
              <a:t>La posizione </a:t>
            </a:r>
            <a:r>
              <a:rPr lang="it-IT" sz="2800" dirty="0"/>
              <a:t>centrale è occupata dalla </a:t>
            </a:r>
            <a:r>
              <a:rPr lang="it-IT" sz="2800" b="1" dirty="0">
                <a:solidFill>
                  <a:schemeClr val="accent1"/>
                </a:solidFill>
              </a:rPr>
              <a:t>domanda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dirty="0"/>
              <a:t>di Dio</a:t>
            </a:r>
            <a:r>
              <a:rPr lang="it-IT" sz="2800" dirty="0" smtClean="0"/>
              <a:t>:</a:t>
            </a:r>
            <a:r>
              <a:rPr lang="it-IT" sz="2800" dirty="0"/>
              <a:t> </a:t>
            </a:r>
            <a:r>
              <a:rPr lang="it-IT" sz="2800" b="1" dirty="0" smtClean="0">
                <a:solidFill>
                  <a:schemeClr val="accent1"/>
                </a:solidFill>
              </a:rPr>
              <a:t>«</a:t>
            </a:r>
            <a:r>
              <a:rPr lang="it-IT" sz="2800" b="1" i="1" dirty="0" smtClean="0">
                <a:solidFill>
                  <a:schemeClr val="accent1"/>
                </a:solidFill>
              </a:rPr>
              <a:t>dov’è </a:t>
            </a:r>
            <a:r>
              <a:rPr lang="it-IT" sz="2800" b="1" i="1" dirty="0">
                <a:solidFill>
                  <a:schemeClr val="accent1"/>
                </a:solidFill>
              </a:rPr>
              <a:t>Abele tuo fratello</a:t>
            </a:r>
            <a:r>
              <a:rPr lang="it-IT" sz="2800" b="1" i="1" dirty="0" smtClean="0">
                <a:solidFill>
                  <a:schemeClr val="accent1"/>
                </a:solidFill>
              </a:rPr>
              <a:t>?</a:t>
            </a:r>
            <a:r>
              <a:rPr lang="it-IT" sz="2800" b="1" dirty="0" smtClean="0">
                <a:solidFill>
                  <a:schemeClr val="accent1"/>
                </a:solidFill>
              </a:rPr>
              <a:t>» </a:t>
            </a:r>
            <a:r>
              <a:rPr lang="it-IT" sz="2000" dirty="0" smtClean="0"/>
              <a:t>(v. 9a)</a:t>
            </a:r>
            <a:endParaRPr lang="it-IT" sz="2000" i="1" dirty="0" smtClean="0"/>
          </a:p>
          <a:p>
            <a:pPr lvl="1"/>
            <a:endParaRPr lang="it-IT" sz="1500" dirty="0"/>
          </a:p>
          <a:p>
            <a:pPr lvl="1"/>
            <a:r>
              <a:rPr lang="it-IT" sz="2800" dirty="0" smtClean="0"/>
              <a:t>Caino </a:t>
            </a:r>
            <a:r>
              <a:rPr lang="it-IT" sz="2800" b="1" dirty="0" smtClean="0">
                <a:solidFill>
                  <a:schemeClr val="accent1"/>
                </a:solidFill>
              </a:rPr>
              <a:t>rifiuta</a:t>
            </a:r>
            <a:r>
              <a:rPr lang="it-IT" sz="2800" b="1" dirty="0" smtClean="0"/>
              <a:t> </a:t>
            </a:r>
            <a:r>
              <a:rPr lang="it-IT" sz="2800" dirty="0" smtClean="0"/>
              <a:t>di avere un fratello e di essere fratello e rispondendo negativamente alla domanda dell’Eterno </a:t>
            </a:r>
            <a:r>
              <a:rPr lang="it-IT" sz="2800" b="1" dirty="0" smtClean="0">
                <a:solidFill>
                  <a:schemeClr val="accent1"/>
                </a:solidFill>
              </a:rPr>
              <a:t>cancella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 smtClean="0"/>
              <a:t>il fratello dalla realtà della sua mente </a:t>
            </a:r>
            <a:r>
              <a:rPr lang="it-IT" sz="2800" b="1" dirty="0" smtClean="0">
                <a:solidFill>
                  <a:schemeClr val="accent1"/>
                </a:solidFill>
              </a:rPr>
              <a:t>«</a:t>
            </a:r>
            <a:r>
              <a:rPr lang="it-IT" sz="2800" b="1" i="1" dirty="0" smtClean="0">
                <a:solidFill>
                  <a:schemeClr val="accent1"/>
                </a:solidFill>
              </a:rPr>
              <a:t>sono forse il custode di mio fratello?</a:t>
            </a:r>
            <a:r>
              <a:rPr lang="it-IT" sz="2800" b="1" dirty="0" smtClean="0">
                <a:solidFill>
                  <a:schemeClr val="accent1"/>
                </a:solidFill>
              </a:rPr>
              <a:t>» </a:t>
            </a:r>
            <a:r>
              <a:rPr lang="it-IT" sz="2000" dirty="0" smtClean="0"/>
              <a:t>(v. 9b)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047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296" y="109728"/>
            <a:ext cx="11448288" cy="6949440"/>
          </a:xfrm>
        </p:spPr>
        <p:txBody>
          <a:bodyPr>
            <a:normAutofit lnSpcReduction="10000"/>
          </a:bodyPr>
          <a:lstStyle/>
          <a:p>
            <a:r>
              <a:rPr lang="it-IT" sz="3000" dirty="0"/>
              <a:t>Caino, cancellando Abele, cancella anche se stesso, </a:t>
            </a:r>
            <a:r>
              <a:rPr lang="it-IT" sz="3000" b="1" dirty="0"/>
              <a:t>cancella il suo essere fratello </a:t>
            </a:r>
            <a:r>
              <a:rPr lang="it-IT" sz="3000" dirty="0"/>
              <a:t>e questo non rimane senza </a:t>
            </a:r>
            <a:r>
              <a:rPr lang="it-IT" sz="3000" b="1" dirty="0" smtClean="0"/>
              <a:t>conseguenze</a:t>
            </a:r>
          </a:p>
          <a:p>
            <a:pPr lvl="1"/>
            <a:r>
              <a:rPr lang="it-IT" sz="2700" dirty="0"/>
              <a:t>P</a:t>
            </a:r>
            <a:r>
              <a:rPr lang="it-IT" sz="2700" dirty="0" smtClean="0"/>
              <a:t>erché </a:t>
            </a:r>
            <a:r>
              <a:rPr lang="it-IT" sz="2700" dirty="0"/>
              <a:t>se è vero che Abele, nel racconto non parla mai, però una volta ucciso, fa sentire la sua </a:t>
            </a:r>
            <a:r>
              <a:rPr lang="it-IT" sz="2700" b="1" dirty="0">
                <a:solidFill>
                  <a:schemeClr val="accent1"/>
                </a:solidFill>
              </a:rPr>
              <a:t>voce</a:t>
            </a:r>
            <a:r>
              <a:rPr lang="it-IT" sz="2700" dirty="0"/>
              <a:t>: </a:t>
            </a:r>
            <a:r>
              <a:rPr lang="it-IT" sz="2700" b="1" dirty="0">
                <a:solidFill>
                  <a:schemeClr val="accent1"/>
                </a:solidFill>
              </a:rPr>
              <a:t> </a:t>
            </a:r>
            <a:r>
              <a:rPr lang="it-IT" sz="2700" b="1" dirty="0" smtClean="0">
                <a:solidFill>
                  <a:schemeClr val="accent1"/>
                </a:solidFill>
              </a:rPr>
              <a:t>«Che hai fatto? </a:t>
            </a:r>
            <a:r>
              <a:rPr lang="it-IT" sz="2700" b="1" i="1" dirty="0">
                <a:solidFill>
                  <a:schemeClr val="accent1"/>
                </a:solidFill>
              </a:rPr>
              <a:t>L</a:t>
            </a:r>
            <a:r>
              <a:rPr lang="it-IT" sz="2700" b="1" i="1" dirty="0" smtClean="0">
                <a:solidFill>
                  <a:schemeClr val="accent1"/>
                </a:solidFill>
              </a:rPr>
              <a:t>a </a:t>
            </a:r>
            <a:r>
              <a:rPr lang="it-IT" sz="2700" b="1" i="1" dirty="0">
                <a:solidFill>
                  <a:schemeClr val="accent1"/>
                </a:solidFill>
              </a:rPr>
              <a:t>voce del sangue di tuo fratello grida a me dal </a:t>
            </a:r>
            <a:r>
              <a:rPr lang="it-IT" sz="2700" b="1" i="1" dirty="0" smtClean="0">
                <a:solidFill>
                  <a:schemeClr val="accent1"/>
                </a:solidFill>
              </a:rPr>
              <a:t>suolo» </a:t>
            </a:r>
            <a:r>
              <a:rPr lang="it-IT" sz="2000" dirty="0" smtClean="0"/>
              <a:t>(v. 10)</a:t>
            </a:r>
            <a:r>
              <a:rPr lang="it-IT" sz="2700" b="1" i="1" dirty="0" smtClean="0">
                <a:solidFill>
                  <a:schemeClr val="accent1"/>
                </a:solidFill>
              </a:rPr>
              <a:t>  </a:t>
            </a:r>
          </a:p>
          <a:p>
            <a:pPr lvl="1"/>
            <a:endParaRPr lang="it-IT" dirty="0"/>
          </a:p>
          <a:p>
            <a:r>
              <a:rPr lang="it-IT" sz="3000" dirty="0"/>
              <a:t>La terra impregnata del sangue del giusto </a:t>
            </a:r>
            <a:r>
              <a:rPr lang="it-IT" sz="3000" b="1" dirty="0">
                <a:solidFill>
                  <a:schemeClr val="accent1"/>
                </a:solidFill>
              </a:rPr>
              <a:t>grida </a:t>
            </a:r>
            <a:r>
              <a:rPr lang="it-IT" sz="3000" dirty="0"/>
              <a:t>verso </a:t>
            </a:r>
            <a:r>
              <a:rPr lang="it-IT" sz="3000" dirty="0" smtClean="0"/>
              <a:t>Dio</a:t>
            </a:r>
            <a:endParaRPr lang="it-IT" sz="3000" dirty="0"/>
          </a:p>
          <a:p>
            <a:pPr lvl="1"/>
            <a:r>
              <a:rPr lang="it-IT" sz="2700" dirty="0"/>
              <a:t>Questo per dire a noi che se anche non vogliamo ascoltare la voce del sangue di tanti nostri fratelli e sorelle che grida dalla terra ormai profanata, </a:t>
            </a:r>
            <a:r>
              <a:rPr lang="it-IT" sz="2700" b="1" dirty="0">
                <a:solidFill>
                  <a:schemeClr val="accent1"/>
                </a:solidFill>
              </a:rPr>
              <a:t>non possiamo non ascoltare la domanda di Dio:</a:t>
            </a:r>
            <a:r>
              <a:rPr lang="it-IT" sz="2700" dirty="0"/>
              <a:t> </a:t>
            </a:r>
            <a:r>
              <a:rPr lang="it-IT" sz="2700" b="1" dirty="0" smtClean="0">
                <a:solidFill>
                  <a:schemeClr val="accent1"/>
                </a:solidFill>
              </a:rPr>
              <a:t>«</a:t>
            </a:r>
            <a:r>
              <a:rPr lang="it-IT" sz="2700" b="1" i="1" dirty="0" smtClean="0">
                <a:solidFill>
                  <a:schemeClr val="accent1"/>
                </a:solidFill>
              </a:rPr>
              <a:t>dov’è </a:t>
            </a:r>
            <a:r>
              <a:rPr lang="it-IT" sz="2700" b="1" i="1" dirty="0">
                <a:solidFill>
                  <a:schemeClr val="accent1"/>
                </a:solidFill>
              </a:rPr>
              <a:t>Abele tuo fratello</a:t>
            </a:r>
            <a:r>
              <a:rPr lang="it-IT" sz="2700" b="1" i="1" dirty="0" smtClean="0">
                <a:solidFill>
                  <a:schemeClr val="accent1"/>
                </a:solidFill>
              </a:rPr>
              <a:t>?»</a:t>
            </a:r>
            <a:endParaRPr lang="it-IT" sz="2700" b="1" dirty="0">
              <a:solidFill>
                <a:schemeClr val="accent1"/>
              </a:solidFill>
            </a:endParaRPr>
          </a:p>
          <a:p>
            <a:pPr lvl="1"/>
            <a:r>
              <a:rPr lang="it-IT" sz="2700" dirty="0"/>
              <a:t>Fratelli, certo, si nasce ma </a:t>
            </a:r>
            <a:r>
              <a:rPr lang="it-IT" sz="2700" b="1" dirty="0">
                <a:solidFill>
                  <a:schemeClr val="accent1"/>
                </a:solidFill>
              </a:rPr>
              <a:t>vivere da fratelli è una </a:t>
            </a:r>
            <a:r>
              <a:rPr lang="it-IT" sz="2700" b="1" dirty="0" smtClean="0">
                <a:solidFill>
                  <a:schemeClr val="accent1"/>
                </a:solidFill>
              </a:rPr>
              <a:t>scelta.</a:t>
            </a:r>
            <a:r>
              <a:rPr lang="it-IT" sz="2700" dirty="0" smtClean="0"/>
              <a:t> </a:t>
            </a:r>
            <a:r>
              <a:rPr lang="it-IT" sz="2700" b="1" dirty="0">
                <a:solidFill>
                  <a:schemeClr val="accent1"/>
                </a:solidFill>
              </a:rPr>
              <a:t>Escludere il fratello </a:t>
            </a:r>
            <a:r>
              <a:rPr lang="it-IT" sz="2700" dirty="0"/>
              <a:t>non è una tragica fatalità ma </a:t>
            </a:r>
            <a:r>
              <a:rPr lang="it-IT" sz="2700" b="1" dirty="0">
                <a:solidFill>
                  <a:schemeClr val="accent1"/>
                </a:solidFill>
              </a:rPr>
              <a:t>una decisione</a:t>
            </a:r>
            <a:r>
              <a:rPr lang="it-IT" sz="2700" dirty="0">
                <a:solidFill>
                  <a:schemeClr val="accent1"/>
                </a:solidFill>
              </a:rPr>
              <a:t> </a:t>
            </a:r>
            <a:r>
              <a:rPr lang="it-IT" sz="2700" dirty="0"/>
              <a:t>presa nella </a:t>
            </a:r>
            <a:r>
              <a:rPr lang="it-IT" sz="2700" b="1" dirty="0" smtClean="0">
                <a:solidFill>
                  <a:schemeClr val="accent1"/>
                </a:solidFill>
              </a:rPr>
              <a:t>libertà </a:t>
            </a:r>
            <a:endParaRPr lang="it-IT" sz="2700" b="1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0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66644"/>
            <a:ext cx="10571998" cy="69886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Il Cammino Inizia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04288"/>
            <a:ext cx="10554574" cy="3554510"/>
          </a:xfrm>
        </p:spPr>
        <p:txBody>
          <a:bodyPr>
            <a:normAutofit/>
          </a:bodyPr>
          <a:lstStyle/>
          <a:p>
            <a:r>
              <a:rPr lang="it-IT" sz="3200" b="1" dirty="0"/>
              <a:t>Sì alle </a:t>
            </a:r>
            <a:r>
              <a:rPr lang="it-IT" sz="3200" b="1" dirty="0">
                <a:solidFill>
                  <a:schemeClr val="accent1"/>
                </a:solidFill>
              </a:rPr>
              <a:t>relazioni nuove </a:t>
            </a:r>
            <a:r>
              <a:rPr lang="it-IT" sz="3200" b="1" dirty="0"/>
              <a:t>generate da Gesù Cristo</a:t>
            </a:r>
          </a:p>
          <a:p>
            <a:endParaRPr lang="it-IT" sz="2000" dirty="0" smtClean="0"/>
          </a:p>
          <a:p>
            <a:pPr lvl="1"/>
            <a:r>
              <a:rPr lang="it-IT" sz="2900" dirty="0" smtClean="0"/>
              <a:t>«La </a:t>
            </a:r>
            <a:r>
              <a:rPr lang="it-IT" sz="2900" dirty="0"/>
              <a:t>sfida importante è mostrare che la soluzione non consisterà </a:t>
            </a:r>
            <a:r>
              <a:rPr lang="it-IT" sz="2900" b="1" dirty="0">
                <a:solidFill>
                  <a:schemeClr val="accent1"/>
                </a:solidFill>
              </a:rPr>
              <a:t>mai nel fuggire </a:t>
            </a:r>
            <a:r>
              <a:rPr lang="it-IT" sz="2900" dirty="0"/>
              <a:t>da una </a:t>
            </a:r>
            <a:r>
              <a:rPr lang="it-IT" sz="2900" b="1" dirty="0">
                <a:solidFill>
                  <a:schemeClr val="accent1"/>
                </a:solidFill>
              </a:rPr>
              <a:t>relazione personale </a:t>
            </a:r>
            <a:r>
              <a:rPr lang="it-IT" sz="2900" dirty="0"/>
              <a:t>e impegnata </a:t>
            </a:r>
            <a:r>
              <a:rPr lang="it-IT" sz="2900" b="1" dirty="0">
                <a:solidFill>
                  <a:schemeClr val="accent1"/>
                </a:solidFill>
              </a:rPr>
              <a:t>con</a:t>
            </a:r>
            <a:r>
              <a:rPr lang="it-IT" sz="2900" dirty="0"/>
              <a:t> </a:t>
            </a:r>
            <a:r>
              <a:rPr lang="it-IT" sz="2900" b="1" dirty="0">
                <a:solidFill>
                  <a:schemeClr val="accent1"/>
                </a:solidFill>
              </a:rPr>
              <a:t>Dio</a:t>
            </a:r>
            <a:r>
              <a:rPr lang="it-IT" sz="2900" dirty="0"/>
              <a:t>, che al tempo stesso ci impegni </a:t>
            </a:r>
            <a:r>
              <a:rPr lang="it-IT" sz="2900" b="1" dirty="0">
                <a:solidFill>
                  <a:schemeClr val="accent1"/>
                </a:solidFill>
              </a:rPr>
              <a:t>con</a:t>
            </a:r>
            <a:r>
              <a:rPr lang="it-IT" sz="2900" dirty="0"/>
              <a:t> </a:t>
            </a:r>
            <a:r>
              <a:rPr lang="it-IT" sz="2900" b="1" dirty="0">
                <a:solidFill>
                  <a:schemeClr val="accent1"/>
                </a:solidFill>
              </a:rPr>
              <a:t>gli</a:t>
            </a:r>
            <a:r>
              <a:rPr lang="it-IT" sz="2900" dirty="0"/>
              <a:t> </a:t>
            </a:r>
            <a:r>
              <a:rPr lang="it-IT" sz="2900" b="1" dirty="0" smtClean="0">
                <a:solidFill>
                  <a:schemeClr val="accent1"/>
                </a:solidFill>
              </a:rPr>
              <a:t>altri</a:t>
            </a:r>
            <a:r>
              <a:rPr lang="it-IT" sz="2900" dirty="0" smtClean="0"/>
              <a:t>» </a:t>
            </a:r>
            <a:r>
              <a:rPr lang="it-IT" sz="2000" dirty="0" smtClean="0"/>
              <a:t>(EG 91)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5348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92" y="3451860"/>
            <a:ext cx="5185226" cy="330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92" y="146558"/>
            <a:ext cx="5185226" cy="330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451860"/>
            <a:ext cx="6259576" cy="330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60020"/>
            <a:ext cx="6259576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7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832" y="1011936"/>
            <a:ext cx="10972800" cy="5846064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/>
              <a:t>La </a:t>
            </a:r>
            <a:r>
              <a:rPr lang="it-IT" sz="3200" b="1" dirty="0"/>
              <a:t>domanda di Dio </a:t>
            </a:r>
            <a:r>
              <a:rPr lang="it-IT" sz="3200" dirty="0"/>
              <a:t>e la </a:t>
            </a:r>
            <a:r>
              <a:rPr lang="it-IT" sz="3200" b="1" dirty="0"/>
              <a:t>voce del sangue del fratello </a:t>
            </a:r>
            <a:r>
              <a:rPr lang="it-IT" sz="3200" dirty="0"/>
              <a:t>che grida dal suolo </a:t>
            </a:r>
            <a:r>
              <a:rPr lang="it-IT" sz="3200" b="1" dirty="0"/>
              <a:t>risuonano</a:t>
            </a:r>
            <a:r>
              <a:rPr lang="it-IT" sz="3200" dirty="0"/>
              <a:t> </a:t>
            </a:r>
            <a:r>
              <a:rPr lang="it-IT" sz="3200" b="1" dirty="0" smtClean="0"/>
              <a:t>ancora</a:t>
            </a:r>
          </a:p>
          <a:p>
            <a:endParaRPr lang="it-IT" sz="1500" dirty="0" smtClean="0"/>
          </a:p>
          <a:p>
            <a:pPr lvl="1"/>
            <a:r>
              <a:rPr lang="it-IT" sz="2800" dirty="0"/>
              <a:t>N</a:t>
            </a:r>
            <a:r>
              <a:rPr lang="it-IT" sz="2800" dirty="0" smtClean="0"/>
              <a:t>ei </a:t>
            </a:r>
            <a:r>
              <a:rPr lang="it-IT" sz="2800" dirty="0"/>
              <a:t>nostri condomini, nelle nostre periferie, nei </a:t>
            </a:r>
            <a:r>
              <a:rPr lang="it-IT" sz="2800" dirty="0" smtClean="0"/>
              <a:t>centri </a:t>
            </a:r>
            <a:r>
              <a:rPr lang="it-IT" sz="2800" dirty="0"/>
              <a:t>di prima accoglienza, nelle prigioni, negli ospedali, nelle baraccopoli delle città del </a:t>
            </a:r>
            <a:r>
              <a:rPr lang="it-IT" sz="2800" dirty="0" smtClean="0"/>
              <a:t>mondo</a:t>
            </a:r>
          </a:p>
          <a:p>
            <a:endParaRPr lang="it-IT" dirty="0" smtClean="0"/>
          </a:p>
          <a:p>
            <a:pPr lvl="1"/>
            <a:r>
              <a:rPr lang="it-IT" sz="2800" dirty="0"/>
              <a:t>R</a:t>
            </a:r>
            <a:r>
              <a:rPr lang="it-IT" sz="2800" dirty="0" smtClean="0"/>
              <a:t>isuona </a:t>
            </a:r>
            <a:r>
              <a:rPr lang="it-IT" sz="2800" dirty="0"/>
              <a:t>diretta e inequivocabile laddove la </a:t>
            </a:r>
            <a:r>
              <a:rPr lang="it-IT" sz="2800" b="1" dirty="0">
                <a:solidFill>
                  <a:schemeClr val="accent1"/>
                </a:solidFill>
              </a:rPr>
              <a:t>fraternità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accent1"/>
                </a:solidFill>
              </a:rPr>
              <a:t>umana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1"/>
                </a:solidFill>
              </a:rPr>
              <a:t>è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1"/>
                </a:solidFill>
              </a:rPr>
              <a:t>uccisa</a:t>
            </a:r>
            <a:r>
              <a:rPr lang="it-IT" sz="2800" dirty="0"/>
              <a:t> dall’interesse economico, dall’odio, dall’ingiustizia e dalla </a:t>
            </a:r>
            <a:r>
              <a:rPr lang="it-IT" sz="2800" dirty="0" smtClean="0"/>
              <a:t>violenza</a:t>
            </a:r>
          </a:p>
          <a:p>
            <a:endParaRPr lang="it-IT" dirty="0"/>
          </a:p>
          <a:p>
            <a:pPr lvl="1"/>
            <a:r>
              <a:rPr lang="it-IT" sz="2800" dirty="0"/>
              <a:t>Tutti noi, ci troviamo </a:t>
            </a:r>
            <a:r>
              <a:rPr lang="it-IT" sz="2800" b="1" dirty="0">
                <a:solidFill>
                  <a:schemeClr val="accent1"/>
                </a:solidFill>
              </a:rPr>
              <a:t>inadeguati</a:t>
            </a:r>
            <a:r>
              <a:rPr lang="it-IT" sz="2800" dirty="0"/>
              <a:t>, ci rendiamo conto delle mancanze verso il prossimo … Alla </a:t>
            </a:r>
            <a:r>
              <a:rPr lang="it-IT" sz="2800" b="1" dirty="0">
                <a:solidFill>
                  <a:schemeClr val="accent1"/>
                </a:solidFill>
              </a:rPr>
              <a:t>domanda </a:t>
            </a:r>
            <a:r>
              <a:rPr lang="it-IT" sz="2800" b="1" dirty="0" smtClean="0">
                <a:solidFill>
                  <a:schemeClr val="accent1"/>
                </a:solidFill>
              </a:rPr>
              <a:t>dell’Eterno</a:t>
            </a:r>
            <a:r>
              <a:rPr lang="it-IT" sz="2800" dirty="0" smtClean="0"/>
              <a:t>,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accent1"/>
                </a:solidFill>
              </a:rPr>
              <a:t>risponde Gesù: </a:t>
            </a:r>
            <a:r>
              <a:rPr lang="it-IT" sz="2800" dirty="0"/>
              <a:t>non è il senso di colpa che ci restituisce alla fraternità umana, ma </a:t>
            </a:r>
            <a:r>
              <a:rPr lang="it-IT" sz="2800" b="1" dirty="0">
                <a:solidFill>
                  <a:schemeClr val="accent1"/>
                </a:solidFill>
              </a:rPr>
              <a:t>l’etica delle Beatitudini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9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5" y="1051878"/>
            <a:ext cx="7607808" cy="481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21792"/>
            <a:ext cx="10571998" cy="79584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Gesù nuovo </a:t>
            </a:r>
            <a:r>
              <a:rPr lang="it-IT" dirty="0" smtClean="0"/>
              <a:t>Abele. Quale </a:t>
            </a:r>
            <a:r>
              <a:rPr lang="it-IT" dirty="0"/>
              <a:t>novità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865120"/>
            <a:ext cx="10554574" cy="2828544"/>
          </a:xfrm>
        </p:spPr>
        <p:txBody>
          <a:bodyPr/>
          <a:lstStyle/>
          <a:p>
            <a:r>
              <a:rPr lang="it-IT" sz="3000" dirty="0"/>
              <a:t>In Gesù appare la </a:t>
            </a:r>
            <a:r>
              <a:rPr lang="it-IT" sz="3000" b="1" dirty="0">
                <a:solidFill>
                  <a:schemeClr val="accent1"/>
                </a:solidFill>
              </a:rPr>
              <a:t>realtà</a:t>
            </a:r>
            <a:r>
              <a:rPr lang="it-IT" sz="3000" dirty="0"/>
              <a:t>, </a:t>
            </a:r>
            <a:r>
              <a:rPr lang="it-IT" sz="3000" b="1" dirty="0">
                <a:solidFill>
                  <a:schemeClr val="accent1"/>
                </a:solidFill>
              </a:rPr>
              <a:t>consistenza</a:t>
            </a:r>
            <a:r>
              <a:rPr lang="it-IT" sz="3000" dirty="0"/>
              <a:t>, </a:t>
            </a:r>
            <a:r>
              <a:rPr lang="it-IT" sz="3000" dirty="0" smtClean="0"/>
              <a:t>non </a:t>
            </a:r>
            <a:r>
              <a:rPr lang="it-IT" sz="3000" dirty="0"/>
              <a:t>più il </a:t>
            </a:r>
            <a:r>
              <a:rPr lang="it-IT" sz="3000" i="1" dirty="0" smtClean="0">
                <a:solidFill>
                  <a:schemeClr val="accent1"/>
                </a:solidFill>
              </a:rPr>
              <a:t>«soffio» </a:t>
            </a:r>
            <a:r>
              <a:rPr lang="it-IT" sz="3000" dirty="0" smtClean="0"/>
              <a:t>di Abele </a:t>
            </a:r>
            <a:r>
              <a:rPr lang="it-IT" sz="3000" b="1" dirty="0" smtClean="0">
                <a:solidFill>
                  <a:schemeClr val="accent1"/>
                </a:solidFill>
              </a:rPr>
              <a:t>(fraternità annunciata)</a:t>
            </a:r>
          </a:p>
          <a:p>
            <a:pPr marL="0" indent="0">
              <a:buNone/>
            </a:pPr>
            <a:endParaRPr lang="it-IT" sz="3000" dirty="0" smtClean="0"/>
          </a:p>
          <a:p>
            <a:r>
              <a:rPr lang="it-IT" sz="3000" dirty="0"/>
              <a:t>I</a:t>
            </a:r>
            <a:r>
              <a:rPr lang="it-IT" sz="3000" dirty="0" smtClean="0"/>
              <a:t>n </a:t>
            </a:r>
            <a:r>
              <a:rPr lang="it-IT" sz="3000" dirty="0"/>
              <a:t>Gesù </a:t>
            </a:r>
            <a:r>
              <a:rPr lang="it-IT" sz="3000" dirty="0" smtClean="0"/>
              <a:t>la </a:t>
            </a:r>
            <a:r>
              <a:rPr lang="it-IT" sz="3000" b="1" dirty="0" smtClean="0">
                <a:solidFill>
                  <a:schemeClr val="accent1"/>
                </a:solidFill>
              </a:rPr>
              <a:t>fraternità si concretizza</a:t>
            </a:r>
            <a:endParaRPr lang="it-IT" sz="3000" b="1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36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3530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D</a:t>
            </a:r>
            <a:r>
              <a:rPr lang="it-IT" dirty="0" smtClean="0"/>
              <a:t>iscorso </a:t>
            </a:r>
            <a:r>
              <a:rPr lang="it-IT" dirty="0"/>
              <a:t>E</a:t>
            </a:r>
            <a:r>
              <a:rPr lang="it-IT" dirty="0" smtClean="0"/>
              <a:t>cclesiologico </a:t>
            </a:r>
            <a:r>
              <a:rPr lang="it-IT" sz="2800" dirty="0" smtClean="0"/>
              <a:t>(Mt 18)</a:t>
            </a:r>
            <a:r>
              <a:rPr lang="it-IT" sz="2000" dirty="0" smtClean="0"/>
              <a:t>: </a:t>
            </a:r>
            <a:br>
              <a:rPr lang="it-IT" sz="2000" dirty="0" smtClean="0"/>
            </a:b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F</a:t>
            </a:r>
            <a:r>
              <a:rPr lang="it-IT" dirty="0" smtClean="0"/>
              <a:t>raternità </a:t>
            </a:r>
            <a:r>
              <a:rPr lang="it-IT" dirty="0"/>
              <a:t>come </a:t>
            </a:r>
            <a:r>
              <a:rPr lang="it-IT" dirty="0" smtClean="0"/>
              <a:t>Opera </a:t>
            </a:r>
            <a:r>
              <a:rPr lang="it-IT" dirty="0"/>
              <a:t>dello Spirito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77440"/>
            <a:ext cx="10554574" cy="4242816"/>
          </a:xfrm>
        </p:spPr>
        <p:txBody>
          <a:bodyPr>
            <a:normAutofit fontScale="92500" lnSpcReduction="20000"/>
          </a:bodyPr>
          <a:lstStyle/>
          <a:p>
            <a:r>
              <a:rPr lang="it-IT" sz="3300" i="1" dirty="0" smtClean="0">
                <a:solidFill>
                  <a:schemeClr val="accent1"/>
                </a:solidFill>
              </a:rPr>
              <a:t>18,1-4:</a:t>
            </a:r>
            <a:r>
              <a:rPr lang="it-IT" sz="3300" dirty="0" smtClean="0"/>
              <a:t> Chi </a:t>
            </a:r>
            <a:r>
              <a:rPr lang="it-IT" sz="3300" dirty="0"/>
              <a:t>è il più grande? Chiedono i </a:t>
            </a:r>
            <a:r>
              <a:rPr lang="it-IT" sz="3300" dirty="0" smtClean="0"/>
              <a:t>discepoli. Qual </a:t>
            </a:r>
            <a:r>
              <a:rPr lang="it-IT" sz="3300" dirty="0"/>
              <a:t>è la vita che vale di più</a:t>
            </a:r>
            <a:r>
              <a:rPr lang="it-IT" sz="3300" dirty="0" smtClean="0"/>
              <a:t>?</a:t>
            </a:r>
          </a:p>
          <a:p>
            <a:endParaRPr lang="it-IT" sz="2400" dirty="0" smtClean="0"/>
          </a:p>
          <a:p>
            <a:r>
              <a:rPr lang="it-IT" sz="3400" i="1" dirty="0" smtClean="0">
                <a:solidFill>
                  <a:schemeClr val="accent1"/>
                </a:solidFill>
              </a:rPr>
              <a:t>18,12-14:</a:t>
            </a:r>
            <a:r>
              <a:rPr lang="it-IT" sz="3300" i="1" dirty="0" smtClean="0"/>
              <a:t> </a:t>
            </a:r>
            <a:r>
              <a:rPr lang="it-IT" sz="3300" dirty="0"/>
              <a:t>La pecora </a:t>
            </a:r>
            <a:r>
              <a:rPr lang="it-IT" sz="3300" dirty="0" smtClean="0"/>
              <a:t>ritrovata</a:t>
            </a:r>
          </a:p>
          <a:p>
            <a:endParaRPr lang="it-IT" sz="2400" dirty="0" smtClean="0"/>
          </a:p>
          <a:p>
            <a:r>
              <a:rPr lang="it-IT" sz="3400" i="1" dirty="0" smtClean="0">
                <a:solidFill>
                  <a:schemeClr val="accent1"/>
                </a:solidFill>
              </a:rPr>
              <a:t>18,15-17:</a:t>
            </a:r>
            <a:r>
              <a:rPr lang="it-IT" sz="3300" i="1" dirty="0" smtClean="0"/>
              <a:t> </a:t>
            </a:r>
            <a:r>
              <a:rPr lang="it-IT" sz="3300" dirty="0" smtClean="0"/>
              <a:t>Il </a:t>
            </a:r>
            <a:r>
              <a:rPr lang="it-IT" sz="3300" dirty="0"/>
              <a:t>pagano non è qualcuno da allontanare la ma la ragione della M</a:t>
            </a:r>
            <a:r>
              <a:rPr lang="it-IT" sz="3300" dirty="0" smtClean="0"/>
              <a:t>issione</a:t>
            </a:r>
          </a:p>
          <a:p>
            <a:endParaRPr lang="it-IT" sz="2400" dirty="0" smtClean="0"/>
          </a:p>
          <a:p>
            <a:r>
              <a:rPr lang="it-IT" sz="3400" i="1" dirty="0" smtClean="0">
                <a:solidFill>
                  <a:schemeClr val="accent1"/>
                </a:solidFill>
              </a:rPr>
              <a:t>18,21-22: </a:t>
            </a:r>
            <a:r>
              <a:rPr lang="it-IT" sz="3300" dirty="0" smtClean="0"/>
              <a:t>Perdonare </a:t>
            </a:r>
            <a:r>
              <a:rPr lang="it-IT" sz="3300" dirty="0"/>
              <a:t>fino a 70 </a:t>
            </a:r>
            <a:r>
              <a:rPr lang="it-IT" sz="3300" dirty="0" smtClean="0"/>
              <a:t>volte 7</a:t>
            </a:r>
            <a:endParaRPr lang="it-IT" sz="33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90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dirty="0"/>
              <a:t>Gesù corregge la domanda e imposta </a:t>
            </a:r>
            <a:r>
              <a:rPr lang="it-IT" sz="3200" b="1" dirty="0" smtClean="0">
                <a:solidFill>
                  <a:schemeClr val="accent1"/>
                </a:solidFill>
              </a:rPr>
              <a:t>un nuovo discorso:</a:t>
            </a:r>
          </a:p>
          <a:p>
            <a:endParaRPr lang="it-IT" sz="2200" dirty="0" smtClean="0"/>
          </a:p>
          <a:p>
            <a:pPr lvl="1"/>
            <a:r>
              <a:rPr lang="it-IT" sz="3000" dirty="0"/>
              <a:t>S</a:t>
            </a:r>
            <a:r>
              <a:rPr lang="it-IT" sz="3000" dirty="0" smtClean="0"/>
              <a:t>ulla </a:t>
            </a:r>
            <a:r>
              <a:rPr lang="it-IT" sz="3000" dirty="0"/>
              <a:t>necessità di cercare chi si perde, ripristinare rapporti malati e relazioni interrotte con </a:t>
            </a:r>
            <a:r>
              <a:rPr lang="it-IT" sz="3000" b="1" dirty="0">
                <a:solidFill>
                  <a:schemeClr val="accent1"/>
                </a:solidFill>
              </a:rPr>
              <a:t>strategie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di </a:t>
            </a:r>
            <a:r>
              <a:rPr lang="it-IT" sz="3000" dirty="0" smtClean="0"/>
              <a:t>perdono</a:t>
            </a:r>
          </a:p>
          <a:p>
            <a:endParaRPr lang="it-IT" sz="2200" dirty="0" smtClean="0"/>
          </a:p>
          <a:p>
            <a:pPr lvl="1"/>
            <a:r>
              <a:rPr lang="it-IT" sz="3000" dirty="0" smtClean="0"/>
              <a:t>E</a:t>
            </a:r>
            <a:r>
              <a:rPr lang="it-IT" sz="3000" dirty="0"/>
              <a:t>’ fondamentale </a:t>
            </a:r>
            <a:r>
              <a:rPr lang="it-IT" sz="3000" b="1" dirty="0">
                <a:solidFill>
                  <a:schemeClr val="accent1"/>
                </a:solidFill>
              </a:rPr>
              <a:t>creare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sempre nuove possibilità </a:t>
            </a:r>
            <a:r>
              <a:rPr lang="it-IT" sz="3000" b="1" dirty="0">
                <a:solidFill>
                  <a:schemeClr val="accent1"/>
                </a:solidFill>
              </a:rPr>
              <a:t>offrire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nuove chances</a:t>
            </a:r>
          </a:p>
        </p:txBody>
      </p:sp>
    </p:spTree>
    <p:extLst>
      <p:ext uri="{BB962C8B-B14F-4D97-AF65-F5344CB8AC3E}">
        <p14:creationId xmlns:p14="http://schemas.microsoft.com/office/powerpoint/2010/main" val="1088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07263"/>
            <a:ext cx="10554574" cy="6650737"/>
          </a:xfrm>
        </p:spPr>
        <p:txBody>
          <a:bodyPr>
            <a:normAutofit/>
          </a:bodyPr>
          <a:lstStyle/>
          <a:p>
            <a:r>
              <a:rPr lang="it-IT" sz="3000" dirty="0"/>
              <a:t>La comunità nasce dal </a:t>
            </a:r>
            <a:r>
              <a:rPr lang="it-IT" sz="3000" b="1" dirty="0"/>
              <a:t>peccato </a:t>
            </a:r>
            <a:r>
              <a:rPr lang="it-IT" sz="3000" b="1" dirty="0" smtClean="0"/>
              <a:t>riconciliato</a:t>
            </a:r>
          </a:p>
          <a:p>
            <a:pPr lvl="1"/>
            <a:r>
              <a:rPr lang="it-IT" sz="2700" dirty="0" smtClean="0"/>
              <a:t>Non </a:t>
            </a:r>
            <a:r>
              <a:rPr lang="it-IT" sz="2700" dirty="0"/>
              <a:t>è innanzitutto un dovere morale e neanche un obiettivo </a:t>
            </a:r>
            <a:r>
              <a:rPr lang="it-IT" sz="2700" dirty="0" smtClean="0"/>
              <a:t>missionario</a:t>
            </a:r>
          </a:p>
          <a:p>
            <a:pPr lvl="1"/>
            <a:r>
              <a:rPr lang="it-IT" sz="2700" dirty="0" smtClean="0"/>
              <a:t>Gesù </a:t>
            </a:r>
            <a:r>
              <a:rPr lang="it-IT" sz="2700" dirty="0"/>
              <a:t>non ci chiede di essere fratelli ma </a:t>
            </a:r>
            <a:r>
              <a:rPr lang="it-IT" sz="2700" b="1" dirty="0">
                <a:solidFill>
                  <a:schemeClr val="accent1"/>
                </a:solidFill>
              </a:rPr>
              <a:t>si presenta </a:t>
            </a:r>
            <a:r>
              <a:rPr lang="it-IT" sz="2700" dirty="0"/>
              <a:t>e</a:t>
            </a:r>
            <a:r>
              <a:rPr lang="it-IT" sz="2700" b="1" dirty="0">
                <a:solidFill>
                  <a:schemeClr val="accent1"/>
                </a:solidFill>
              </a:rPr>
              <a:t> si offre come </a:t>
            </a:r>
            <a:r>
              <a:rPr lang="it-IT" sz="2700" b="1" dirty="0" smtClean="0">
                <a:solidFill>
                  <a:schemeClr val="accent1"/>
                </a:solidFill>
              </a:rPr>
              <a:t>fratello</a:t>
            </a:r>
          </a:p>
          <a:p>
            <a:pPr lvl="1"/>
            <a:r>
              <a:rPr lang="it-IT" sz="2700" dirty="0" smtClean="0"/>
              <a:t>Si </a:t>
            </a:r>
            <a:r>
              <a:rPr lang="it-IT" sz="2700" dirty="0"/>
              <a:t>tratta di una dichiarazione di </a:t>
            </a:r>
            <a:r>
              <a:rPr lang="it-IT" sz="2700" b="1" dirty="0" smtClean="0">
                <a:solidFill>
                  <a:schemeClr val="accent1"/>
                </a:solidFill>
              </a:rPr>
              <a:t>identità</a:t>
            </a:r>
            <a:endParaRPr lang="it-IT" sz="2700" dirty="0" smtClean="0">
              <a:solidFill>
                <a:schemeClr val="accent1"/>
              </a:solidFill>
            </a:endParaRPr>
          </a:p>
          <a:p>
            <a:pPr lvl="1"/>
            <a:endParaRPr lang="it-IT" dirty="0"/>
          </a:p>
          <a:p>
            <a:r>
              <a:rPr lang="it-IT" sz="3000" dirty="0"/>
              <a:t>La fraternità è </a:t>
            </a:r>
            <a:r>
              <a:rPr lang="it-IT" sz="3000" b="1" dirty="0">
                <a:solidFill>
                  <a:schemeClr val="accent1"/>
                </a:solidFill>
              </a:rPr>
              <a:t>dono</a:t>
            </a:r>
            <a:r>
              <a:rPr lang="it-IT" sz="3000" dirty="0"/>
              <a:t>, ci è data in Gesù, </a:t>
            </a:r>
            <a:r>
              <a:rPr lang="it-IT" sz="3000" dirty="0" smtClean="0"/>
              <a:t>Figlio </a:t>
            </a:r>
            <a:r>
              <a:rPr lang="it-IT" sz="3000" dirty="0"/>
              <a:t>di Dio e fratello </a:t>
            </a:r>
            <a:r>
              <a:rPr lang="it-IT" sz="3000" dirty="0" smtClean="0"/>
              <a:t>nostro</a:t>
            </a:r>
            <a:endParaRPr lang="it-IT" sz="3000" dirty="0"/>
          </a:p>
          <a:p>
            <a:pPr lvl="1"/>
            <a:r>
              <a:rPr lang="it-IT" sz="2700" dirty="0"/>
              <a:t>Dio non è soltanto </a:t>
            </a:r>
            <a:r>
              <a:rPr lang="it-IT" sz="2700" b="1" dirty="0">
                <a:solidFill>
                  <a:schemeClr val="accent1"/>
                </a:solidFill>
              </a:rPr>
              <a:t>il</a:t>
            </a:r>
            <a:r>
              <a:rPr lang="it-IT" sz="2700" dirty="0"/>
              <a:t> </a:t>
            </a:r>
            <a:r>
              <a:rPr lang="it-IT" sz="2700" b="1" dirty="0">
                <a:solidFill>
                  <a:schemeClr val="accent1"/>
                </a:solidFill>
              </a:rPr>
              <a:t>Padre che dà </a:t>
            </a:r>
            <a:r>
              <a:rPr lang="it-IT" sz="2700" dirty="0"/>
              <a:t>ma anche </a:t>
            </a:r>
            <a:r>
              <a:rPr lang="it-IT" sz="2700" b="1" dirty="0">
                <a:solidFill>
                  <a:schemeClr val="accent1"/>
                </a:solidFill>
              </a:rPr>
              <a:t>il</a:t>
            </a:r>
            <a:r>
              <a:rPr lang="it-IT" sz="2700" dirty="0"/>
              <a:t> </a:t>
            </a:r>
            <a:r>
              <a:rPr lang="it-IT" sz="2700" b="1" dirty="0">
                <a:solidFill>
                  <a:schemeClr val="accent1"/>
                </a:solidFill>
              </a:rPr>
              <a:t>Figlio che </a:t>
            </a:r>
            <a:r>
              <a:rPr lang="it-IT" sz="2700" b="1" dirty="0" smtClean="0">
                <a:solidFill>
                  <a:schemeClr val="accent1"/>
                </a:solidFill>
              </a:rPr>
              <a:t>riceve </a:t>
            </a:r>
            <a:endParaRPr lang="it-IT" sz="2700" b="1" dirty="0">
              <a:solidFill>
                <a:schemeClr val="accent1"/>
              </a:solidFill>
            </a:endParaRPr>
          </a:p>
          <a:p>
            <a:pPr lvl="1"/>
            <a:r>
              <a:rPr lang="it-IT" sz="2700" dirty="0"/>
              <a:t>L’esperienza della </a:t>
            </a:r>
            <a:r>
              <a:rPr lang="it-IT" sz="2700" i="1" dirty="0" smtClean="0">
                <a:solidFill>
                  <a:schemeClr val="accent1"/>
                </a:solidFill>
              </a:rPr>
              <a:t>«passività» </a:t>
            </a:r>
            <a:r>
              <a:rPr lang="it-IT" sz="2700" dirty="0" smtClean="0"/>
              <a:t>è </a:t>
            </a:r>
            <a:r>
              <a:rPr lang="it-IT" sz="2700" dirty="0"/>
              <a:t>un’esperienza divina e un’esperienza di </a:t>
            </a:r>
            <a:r>
              <a:rPr lang="it-IT" sz="2700" dirty="0" smtClean="0"/>
              <a:t>Chiesa</a:t>
            </a: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31926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44" y="2222500"/>
            <a:ext cx="6465712" cy="363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66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472672" cy="117043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Un cammino possibile: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Conseguenze </a:t>
            </a:r>
            <a:r>
              <a:rPr lang="it-IT" dirty="0"/>
              <a:t>per la </a:t>
            </a:r>
            <a:r>
              <a:rPr lang="it-IT" dirty="0" smtClean="0"/>
              <a:t>Vita </a:t>
            </a:r>
            <a:r>
              <a:rPr lang="it-IT" dirty="0"/>
              <a:t>di C</a:t>
            </a:r>
            <a:r>
              <a:rPr lang="it-IT" dirty="0" smtClean="0"/>
              <a:t>omunità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2222287"/>
            <a:ext cx="11472672" cy="46357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sz="3200" b="1" dirty="0" smtClean="0"/>
              <a:t>Passività</a:t>
            </a:r>
          </a:p>
          <a:p>
            <a:pPr lvl="1"/>
            <a:r>
              <a:rPr lang="it-IT" sz="2700" dirty="0"/>
              <a:t>Innanzitutto </a:t>
            </a:r>
            <a:r>
              <a:rPr lang="it-IT" sz="2700" b="1" dirty="0">
                <a:solidFill>
                  <a:schemeClr val="accent1"/>
                </a:solidFill>
              </a:rPr>
              <a:t>accoglienza passiva.</a:t>
            </a:r>
            <a:r>
              <a:rPr lang="it-IT" sz="2700" dirty="0">
                <a:solidFill>
                  <a:schemeClr val="accent1"/>
                </a:solidFill>
              </a:rPr>
              <a:t> </a:t>
            </a:r>
            <a:r>
              <a:rPr lang="it-IT" sz="2700" dirty="0"/>
              <a:t>La fraternità è una necessità che </a:t>
            </a:r>
            <a:r>
              <a:rPr lang="it-IT" sz="2700" b="1" dirty="0">
                <a:solidFill>
                  <a:schemeClr val="accent1"/>
                </a:solidFill>
              </a:rPr>
              <a:t>si impone </a:t>
            </a:r>
            <a:r>
              <a:rPr lang="it-IT" sz="2700" dirty="0"/>
              <a:t>alla nostra vita. È una condizione in cui siamo </a:t>
            </a:r>
            <a:r>
              <a:rPr lang="it-IT" sz="2700" dirty="0" smtClean="0"/>
              <a:t>posti </a:t>
            </a:r>
            <a:endParaRPr lang="it-IT" sz="2700" dirty="0"/>
          </a:p>
          <a:p>
            <a:pPr lvl="0"/>
            <a:r>
              <a:rPr lang="it-IT" sz="3200" b="1" dirty="0"/>
              <a:t>Decentramento</a:t>
            </a:r>
          </a:p>
          <a:p>
            <a:pPr lvl="1"/>
            <a:r>
              <a:rPr lang="it-IT" sz="2700" dirty="0"/>
              <a:t>In secondo luogo la fraternità è una </a:t>
            </a:r>
            <a:r>
              <a:rPr lang="it-IT" sz="2700" b="1" dirty="0">
                <a:solidFill>
                  <a:schemeClr val="accent1"/>
                </a:solidFill>
              </a:rPr>
              <a:t>situazione</a:t>
            </a:r>
            <a:r>
              <a:rPr lang="it-IT" sz="2700" dirty="0"/>
              <a:t> che </a:t>
            </a:r>
            <a:r>
              <a:rPr lang="it-IT" sz="2700" b="1" dirty="0">
                <a:solidFill>
                  <a:schemeClr val="accent1"/>
                </a:solidFill>
              </a:rPr>
              <a:t>ci </a:t>
            </a:r>
            <a:r>
              <a:rPr lang="it-IT" sz="2700" b="1" dirty="0" smtClean="0">
                <a:solidFill>
                  <a:schemeClr val="accent1"/>
                </a:solidFill>
              </a:rPr>
              <a:t>decentra </a:t>
            </a:r>
            <a:endParaRPr lang="it-IT" sz="2700" dirty="0">
              <a:solidFill>
                <a:schemeClr val="accent1"/>
              </a:solidFill>
            </a:endParaRPr>
          </a:p>
          <a:p>
            <a:pPr lvl="0"/>
            <a:r>
              <a:rPr lang="it-IT" sz="3200" b="1" dirty="0"/>
              <a:t>Fede</a:t>
            </a:r>
          </a:p>
          <a:p>
            <a:pPr lvl="1"/>
            <a:r>
              <a:rPr lang="it-IT" sz="2700" dirty="0"/>
              <a:t>Infine, è </a:t>
            </a:r>
            <a:r>
              <a:rPr lang="it-IT" sz="2700" b="1" dirty="0">
                <a:solidFill>
                  <a:schemeClr val="accent1"/>
                </a:solidFill>
              </a:rPr>
              <a:t>atto di </a:t>
            </a:r>
            <a:r>
              <a:rPr lang="it-IT" sz="2700" b="1" dirty="0" smtClean="0">
                <a:solidFill>
                  <a:schemeClr val="accent1"/>
                </a:solidFill>
              </a:rPr>
              <a:t>fede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000" dirty="0"/>
              <a:t>La domanda </a:t>
            </a:r>
            <a:r>
              <a:rPr lang="it-IT" sz="3000" dirty="0" smtClean="0"/>
              <a:t>è ora riferita alla </a:t>
            </a:r>
            <a:r>
              <a:rPr lang="it-IT" sz="3000" b="1" dirty="0">
                <a:solidFill>
                  <a:schemeClr val="accent1"/>
                </a:solidFill>
              </a:rPr>
              <a:t>traduzione concreta </a:t>
            </a:r>
            <a:r>
              <a:rPr lang="it-IT" sz="3000" dirty="0"/>
              <a:t>nella nostra vita di questi tre significati </a:t>
            </a:r>
            <a:r>
              <a:rPr lang="it-IT" sz="3000" dirty="0" smtClean="0"/>
              <a:t>positivi</a:t>
            </a:r>
            <a:endParaRPr lang="it-IT" sz="3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1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Passività </a:t>
            </a:r>
            <a:r>
              <a:rPr lang="it-IT" sz="2000" dirty="0" smtClean="0"/>
              <a:t>(faticosa)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1926336"/>
            <a:ext cx="10554574" cy="5023103"/>
          </a:xfrm>
        </p:spPr>
        <p:txBody>
          <a:bodyPr>
            <a:normAutofit fontScale="92500" lnSpcReduction="10000"/>
          </a:bodyPr>
          <a:lstStyle/>
          <a:p>
            <a:r>
              <a:rPr lang="it-IT" sz="3200" b="1" dirty="0" smtClean="0"/>
              <a:t>Fraternità ecclesiale </a:t>
            </a:r>
          </a:p>
          <a:p>
            <a:pPr lvl="1"/>
            <a:r>
              <a:rPr lang="it-IT" sz="3000" b="1" dirty="0">
                <a:solidFill>
                  <a:schemeClr val="accent1"/>
                </a:solidFill>
              </a:rPr>
              <a:t>N</a:t>
            </a:r>
            <a:r>
              <a:rPr lang="it-IT" sz="3000" b="1" dirty="0" smtClean="0">
                <a:solidFill>
                  <a:schemeClr val="accent1"/>
                </a:solidFill>
              </a:rPr>
              <a:t>on </a:t>
            </a:r>
            <a:r>
              <a:rPr lang="it-IT" sz="3000" b="1" dirty="0">
                <a:solidFill>
                  <a:schemeClr val="accent1"/>
                </a:solidFill>
              </a:rPr>
              <a:t>è</a:t>
            </a:r>
            <a:r>
              <a:rPr lang="it-IT" sz="3000" dirty="0"/>
              <a:t> il risultato di una </a:t>
            </a:r>
            <a:r>
              <a:rPr lang="it-IT" sz="3000" b="1" dirty="0">
                <a:solidFill>
                  <a:schemeClr val="accent1"/>
                </a:solidFill>
              </a:rPr>
              <a:t>scelta</a:t>
            </a:r>
            <a:r>
              <a:rPr lang="it-IT" sz="3000" dirty="0"/>
              <a:t>, giacché al suo sorgere essa impone una situazione di </a:t>
            </a:r>
            <a:r>
              <a:rPr lang="it-IT" sz="3000" dirty="0" smtClean="0"/>
              <a:t>passività. Ci si trova fratelli e sorelle. Essa </a:t>
            </a:r>
            <a:r>
              <a:rPr lang="it-IT" sz="3000" b="1" dirty="0" smtClean="0">
                <a:solidFill>
                  <a:schemeClr val="accent1"/>
                </a:solidFill>
              </a:rPr>
              <a:t>è </a:t>
            </a:r>
            <a:r>
              <a:rPr lang="it-IT" sz="3000" b="1" dirty="0">
                <a:solidFill>
                  <a:schemeClr val="accent1"/>
                </a:solidFill>
              </a:rPr>
              <a:t>data </a:t>
            </a:r>
            <a:r>
              <a:rPr lang="it-IT" sz="3000" dirty="0"/>
              <a:t>ancor prima di poter essere </a:t>
            </a:r>
            <a:r>
              <a:rPr lang="it-IT" sz="3000" dirty="0" smtClean="0"/>
              <a:t>voluta</a:t>
            </a:r>
          </a:p>
          <a:p>
            <a:pPr lvl="1"/>
            <a:endParaRPr lang="it-IT" sz="2200" dirty="0" smtClean="0"/>
          </a:p>
          <a:p>
            <a:pPr lvl="1"/>
            <a:r>
              <a:rPr lang="it-IT" sz="3000" dirty="0" smtClean="0"/>
              <a:t>Quando </a:t>
            </a:r>
            <a:r>
              <a:rPr lang="it-IT" sz="3000" dirty="0"/>
              <a:t>è ridotta al minimo o del tutto annullata </a:t>
            </a:r>
            <a:r>
              <a:rPr lang="it-IT" sz="3000" b="1" dirty="0"/>
              <a:t>la </a:t>
            </a:r>
            <a:r>
              <a:rPr lang="it-IT" sz="3000" b="1" dirty="0">
                <a:solidFill>
                  <a:schemeClr val="accent1"/>
                </a:solidFill>
              </a:rPr>
              <a:t>passività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faticosa che la relazione ecclesiale originariamente comporta, è </a:t>
            </a:r>
            <a:r>
              <a:rPr lang="it-IT" sz="3000" dirty="0" smtClean="0"/>
              <a:t>opportuno </a:t>
            </a:r>
            <a:r>
              <a:rPr lang="it-IT" sz="3000" dirty="0"/>
              <a:t>chiedersi se </a:t>
            </a:r>
            <a:r>
              <a:rPr lang="it-IT" sz="3000" b="1" dirty="0">
                <a:solidFill>
                  <a:schemeClr val="accent1"/>
                </a:solidFill>
              </a:rPr>
              <a:t>si sta vivendo da fratelli </a:t>
            </a:r>
            <a:r>
              <a:rPr lang="it-IT" sz="3000" dirty="0"/>
              <a:t>o non piuttosto da </a:t>
            </a:r>
            <a:r>
              <a:rPr lang="it-IT" sz="3000" b="1" dirty="0">
                <a:solidFill>
                  <a:schemeClr val="accent1"/>
                </a:solidFill>
              </a:rPr>
              <a:t>persone che si sono </a:t>
            </a:r>
            <a:r>
              <a:rPr lang="it-IT" sz="3000" b="1" dirty="0" smtClean="0">
                <a:solidFill>
                  <a:schemeClr val="accent1"/>
                </a:solidFill>
              </a:rPr>
              <a:t>scelte</a:t>
            </a:r>
          </a:p>
        </p:txBody>
      </p:sp>
    </p:spTree>
    <p:extLst>
      <p:ext uri="{BB962C8B-B14F-4D97-AF65-F5344CB8AC3E}">
        <p14:creationId xmlns:p14="http://schemas.microsoft.com/office/powerpoint/2010/main" val="9989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895" y="715412"/>
            <a:ext cx="11570208" cy="71105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Non </a:t>
            </a:r>
            <a:r>
              <a:rPr lang="it-IT" dirty="0" smtClean="0"/>
              <a:t>Lasciamoci </a:t>
            </a:r>
            <a:r>
              <a:rPr lang="it-IT" dirty="0"/>
              <a:t>R</a:t>
            </a:r>
            <a:r>
              <a:rPr lang="it-IT" dirty="0" smtClean="0"/>
              <a:t>ubare </a:t>
            </a:r>
            <a:r>
              <a:rPr lang="it-IT" dirty="0"/>
              <a:t>la </a:t>
            </a:r>
            <a:r>
              <a:rPr lang="it-IT" dirty="0" smtClean="0"/>
              <a:t>Comunità!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895" y="2097024"/>
            <a:ext cx="11570208" cy="4584191"/>
          </a:xfrm>
        </p:spPr>
        <p:txBody>
          <a:bodyPr>
            <a:normAutofit fontScale="92500" lnSpcReduction="20000"/>
          </a:bodyPr>
          <a:lstStyle/>
          <a:p>
            <a:r>
              <a:rPr lang="it-IT" sz="2900" dirty="0" smtClean="0"/>
              <a:t>«Lì </a:t>
            </a:r>
            <a:r>
              <a:rPr lang="it-IT" sz="2900" dirty="0"/>
              <a:t>sta la vera guarigione, dal momento che il modo di relazionarci con gli altri che realmente ci risana invece di farci ammalare, è una </a:t>
            </a:r>
            <a:r>
              <a:rPr lang="it-IT" sz="2900" b="1" dirty="0">
                <a:solidFill>
                  <a:schemeClr val="accent1"/>
                </a:solidFill>
              </a:rPr>
              <a:t>fraternità mistica</a:t>
            </a:r>
            <a:r>
              <a:rPr lang="it-IT" sz="2900" dirty="0"/>
              <a:t>, contemplativa, che sa guardare alla grandezza sacra del prossimo, che sa </a:t>
            </a:r>
            <a:r>
              <a:rPr lang="it-IT" sz="2900" b="1" dirty="0">
                <a:solidFill>
                  <a:schemeClr val="accent1"/>
                </a:solidFill>
              </a:rPr>
              <a:t>scoprire Dio in ogni essere umano</a:t>
            </a:r>
            <a:r>
              <a:rPr lang="it-IT" sz="2900" dirty="0"/>
              <a:t>, che sa sopportare le molestie del vivere insieme aggrappandosi all’amore di Dio, che sa aprire il cuore all’amore divino per </a:t>
            </a:r>
            <a:r>
              <a:rPr lang="it-IT" sz="2900" b="1" dirty="0">
                <a:solidFill>
                  <a:schemeClr val="accent1"/>
                </a:solidFill>
              </a:rPr>
              <a:t>cercare la felicità degli altri </a:t>
            </a:r>
            <a:r>
              <a:rPr lang="it-IT" sz="2900" dirty="0"/>
              <a:t>come la cerca il loro Padre buono. Proprio in questa epoca, e anche là dove sono un «piccolo gregge» </a:t>
            </a:r>
            <a:r>
              <a:rPr lang="it-IT" sz="2200" dirty="0"/>
              <a:t>(</a:t>
            </a:r>
            <a:r>
              <a:rPr lang="it-IT" sz="2200" i="1" dirty="0"/>
              <a:t>Lc</a:t>
            </a:r>
            <a:r>
              <a:rPr lang="it-IT" sz="2200" dirty="0"/>
              <a:t> 12,32)</a:t>
            </a:r>
            <a:r>
              <a:rPr lang="it-IT" sz="2900" dirty="0"/>
              <a:t>, i discepoli del Signore sono chiamati a vivere come </a:t>
            </a:r>
            <a:r>
              <a:rPr lang="it-IT" sz="2900" b="1" dirty="0">
                <a:solidFill>
                  <a:schemeClr val="accent1"/>
                </a:solidFill>
              </a:rPr>
              <a:t>comunità che sia sale della terra</a:t>
            </a:r>
            <a:r>
              <a:rPr lang="it-IT" sz="2900" dirty="0"/>
              <a:t> e </a:t>
            </a:r>
            <a:r>
              <a:rPr lang="it-IT" sz="2900" b="1" dirty="0">
                <a:solidFill>
                  <a:schemeClr val="accent1"/>
                </a:solidFill>
              </a:rPr>
              <a:t>luce</a:t>
            </a:r>
            <a:r>
              <a:rPr lang="it-IT" sz="2900" dirty="0"/>
              <a:t> </a:t>
            </a:r>
            <a:r>
              <a:rPr lang="it-IT" sz="2900" b="1" dirty="0">
                <a:solidFill>
                  <a:schemeClr val="accent1"/>
                </a:solidFill>
              </a:rPr>
              <a:t>del</a:t>
            </a:r>
            <a:r>
              <a:rPr lang="it-IT" sz="2900" dirty="0"/>
              <a:t> </a:t>
            </a:r>
            <a:r>
              <a:rPr lang="it-IT" sz="2900" b="1" dirty="0">
                <a:solidFill>
                  <a:schemeClr val="accent1"/>
                </a:solidFill>
              </a:rPr>
              <a:t>mondo</a:t>
            </a:r>
            <a:r>
              <a:rPr lang="it-IT" sz="2900" dirty="0"/>
              <a:t> </a:t>
            </a:r>
            <a:r>
              <a:rPr lang="it-IT" sz="2200" dirty="0"/>
              <a:t>(</a:t>
            </a:r>
            <a:r>
              <a:rPr lang="it-IT" sz="2200" dirty="0" smtClean="0"/>
              <a:t>cfr.</a:t>
            </a:r>
            <a:r>
              <a:rPr lang="it-IT" sz="2200" dirty="0"/>
              <a:t> </a:t>
            </a:r>
            <a:r>
              <a:rPr lang="it-IT" sz="2200" i="1" dirty="0"/>
              <a:t>Mt</a:t>
            </a:r>
            <a:r>
              <a:rPr lang="it-IT" sz="2200" dirty="0"/>
              <a:t> 5,13-16)</a:t>
            </a:r>
            <a:r>
              <a:rPr lang="it-IT" sz="2900" dirty="0"/>
              <a:t>. Sono chiamati a dare testimonianza di una </a:t>
            </a:r>
            <a:r>
              <a:rPr lang="it-IT" sz="2900" b="1" dirty="0">
                <a:solidFill>
                  <a:schemeClr val="accent1"/>
                </a:solidFill>
              </a:rPr>
              <a:t>appartenenza evangelizzatrice</a:t>
            </a:r>
            <a:r>
              <a:rPr lang="it-IT" sz="2900" dirty="0"/>
              <a:t> in maniera sempre </a:t>
            </a:r>
            <a:r>
              <a:rPr lang="it-IT" sz="2900" b="1" dirty="0">
                <a:solidFill>
                  <a:schemeClr val="accent1"/>
                </a:solidFill>
              </a:rPr>
              <a:t>nuova</a:t>
            </a:r>
            <a:r>
              <a:rPr lang="it-IT" sz="2900" dirty="0" smtClean="0"/>
              <a:t>.</a:t>
            </a:r>
            <a:r>
              <a:rPr lang="it-IT" sz="2900" dirty="0"/>
              <a:t> </a:t>
            </a:r>
            <a:r>
              <a:rPr lang="it-IT" sz="2900" b="1" dirty="0">
                <a:solidFill>
                  <a:schemeClr val="accent1"/>
                </a:solidFill>
              </a:rPr>
              <a:t>Non lasciamoci rubare la comunità!</a:t>
            </a:r>
            <a:r>
              <a:rPr lang="it-IT" sz="2900" dirty="0" smtClean="0"/>
              <a:t>» </a:t>
            </a:r>
            <a:r>
              <a:rPr lang="it-IT" dirty="0" smtClean="0"/>
              <a:t>(EG 92)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3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336" y="2377440"/>
            <a:ext cx="11253216" cy="4376928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2800" dirty="0"/>
              <a:t>Probabilmente l’aver potuto scegliere gli altri </a:t>
            </a:r>
            <a:r>
              <a:rPr lang="it-IT" sz="2800" b="1" dirty="0">
                <a:solidFill>
                  <a:schemeClr val="accent1"/>
                </a:solidFill>
              </a:rPr>
              <a:t>evita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dirty="0"/>
              <a:t>difficoltà, tensioni, rivalità, drammi implicati dalla fratria, ma, appunto, si rischia di non vivere la fraternità. Per questo è innegabile nella fraternità ecclesiale una </a:t>
            </a:r>
            <a:r>
              <a:rPr lang="it-IT" sz="2800" b="1" dirty="0">
                <a:solidFill>
                  <a:schemeClr val="accent1"/>
                </a:solidFill>
              </a:rPr>
              <a:t>componente </a:t>
            </a:r>
            <a:r>
              <a:rPr lang="it-IT" sz="2800" b="1" dirty="0" smtClean="0">
                <a:solidFill>
                  <a:schemeClr val="accent1"/>
                </a:solidFill>
              </a:rPr>
              <a:t>difficile</a:t>
            </a:r>
          </a:p>
          <a:p>
            <a:pPr lvl="1"/>
            <a:endParaRPr lang="it-IT" dirty="0"/>
          </a:p>
          <a:p>
            <a:pPr lvl="1"/>
            <a:r>
              <a:rPr lang="it-IT" sz="2800" dirty="0"/>
              <a:t>Il fatto che il </a:t>
            </a:r>
            <a:r>
              <a:rPr lang="it-IT" sz="2800" b="1" dirty="0">
                <a:solidFill>
                  <a:schemeClr val="accent1"/>
                </a:solidFill>
              </a:rPr>
              <a:t>legame fraterno precede la volontà</a:t>
            </a:r>
            <a:r>
              <a:rPr lang="it-IT" sz="2800" dirty="0"/>
              <a:t>, esso è al riparo dai volubili cambiamenti della stessa volontà. </a:t>
            </a:r>
            <a:r>
              <a:rPr lang="it-IT" sz="2800" b="1" dirty="0">
                <a:solidFill>
                  <a:schemeClr val="accent1"/>
                </a:solidFill>
              </a:rPr>
              <a:t>Una volta fratelli, lo si è per sempre</a:t>
            </a:r>
            <a:r>
              <a:rPr lang="it-IT" sz="2800" dirty="0"/>
              <a:t>, anche se per quasi tutta la vita si è in disaccordo o addirittura </a:t>
            </a:r>
            <a:r>
              <a:rPr lang="it-IT" sz="2800" dirty="0" smtClean="0"/>
              <a:t>astiosi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61" y="2222500"/>
            <a:ext cx="5592478" cy="3636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1" y="1182688"/>
            <a:ext cx="7191375" cy="4676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141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Decentramento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104" y="2523744"/>
            <a:ext cx="11362944" cy="3986784"/>
          </a:xfrm>
        </p:spPr>
        <p:txBody>
          <a:bodyPr>
            <a:normAutofit/>
          </a:bodyPr>
          <a:lstStyle/>
          <a:p>
            <a:r>
              <a:rPr lang="it-IT" sz="3000" b="1" dirty="0"/>
              <a:t>L</a:t>
            </a:r>
            <a:r>
              <a:rPr lang="it-IT" sz="3000" b="1" dirty="0" smtClean="0"/>
              <a:t>aboriosa fraternità ecclesiale</a:t>
            </a:r>
          </a:p>
          <a:p>
            <a:pPr lvl="1"/>
            <a:r>
              <a:rPr lang="it-IT" sz="2800" dirty="0" smtClean="0"/>
              <a:t>Da </a:t>
            </a:r>
            <a:r>
              <a:rPr lang="it-IT" sz="2800" dirty="0"/>
              <a:t>una parte, grazie alla sana rivalità, favorisce il sorgere e lo stabilizzarsi di una </a:t>
            </a:r>
            <a:r>
              <a:rPr lang="it-IT" sz="2800" b="1" dirty="0">
                <a:solidFill>
                  <a:schemeClr val="accent1"/>
                </a:solidFill>
              </a:rPr>
              <a:t>identità precisa</a:t>
            </a:r>
            <a:r>
              <a:rPr lang="it-IT" sz="2800" dirty="0"/>
              <a:t>, singolare, </a:t>
            </a:r>
            <a:r>
              <a:rPr lang="it-IT" sz="2800" dirty="0" smtClean="0"/>
              <a:t>irripetibile</a:t>
            </a:r>
          </a:p>
          <a:p>
            <a:pPr lvl="1"/>
            <a:endParaRPr lang="it-IT" dirty="0" smtClean="0"/>
          </a:p>
          <a:p>
            <a:pPr lvl="1"/>
            <a:r>
              <a:rPr lang="it-IT" sz="2800" dirty="0" smtClean="0"/>
              <a:t>Dall’altra </a:t>
            </a:r>
            <a:r>
              <a:rPr lang="it-IT" sz="2800" dirty="0"/>
              <a:t>rappresenta l’</a:t>
            </a:r>
            <a:r>
              <a:rPr lang="it-IT" sz="2800" b="1" dirty="0">
                <a:solidFill>
                  <a:schemeClr val="accent1"/>
                </a:solidFill>
              </a:rPr>
              <a:t>antidoto</a:t>
            </a:r>
            <a:r>
              <a:rPr lang="it-IT" sz="2800" dirty="0"/>
              <a:t> più amaro ed efficace contro un’idea narcisistica di identità. La presenza del fratello toglie dal centro, </a:t>
            </a:r>
            <a:r>
              <a:rPr lang="it-IT" sz="2800" b="1" dirty="0">
                <a:solidFill>
                  <a:schemeClr val="accent1"/>
                </a:solidFill>
              </a:rPr>
              <a:t>decentra</a:t>
            </a:r>
            <a:r>
              <a:rPr lang="it-IT" sz="2800" dirty="0"/>
              <a:t>, anzi mette in dubbio l’idea stessa di </a:t>
            </a:r>
            <a:r>
              <a:rPr lang="it-IT" sz="2800" i="1" dirty="0" smtClean="0">
                <a:solidFill>
                  <a:schemeClr val="accent1"/>
                </a:solidFill>
              </a:rPr>
              <a:t>«centro»</a:t>
            </a:r>
            <a:endParaRPr lang="it-IT" sz="2800" i="1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5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1755649"/>
            <a:ext cx="10554574" cy="5102352"/>
          </a:xfrm>
        </p:spPr>
        <p:txBody>
          <a:bodyPr/>
          <a:lstStyle/>
          <a:p>
            <a:r>
              <a:rPr lang="it-IT" sz="3000" dirty="0"/>
              <a:t>L</a:t>
            </a:r>
            <a:r>
              <a:rPr lang="it-IT" sz="3000" dirty="0" smtClean="0"/>
              <a:t>a singolare </a:t>
            </a:r>
            <a:r>
              <a:rPr lang="it-IT" sz="3000" dirty="0"/>
              <a:t>e irrepetibile </a:t>
            </a:r>
            <a:r>
              <a:rPr lang="it-IT" sz="3000" b="1" dirty="0">
                <a:solidFill>
                  <a:schemeClr val="accent1"/>
                </a:solidFill>
              </a:rPr>
              <a:t>relazione </a:t>
            </a:r>
            <a:r>
              <a:rPr lang="it-IT" sz="3000" dirty="0"/>
              <a:t>con l’Origine, </a:t>
            </a:r>
            <a:r>
              <a:rPr lang="it-IT" sz="3000" b="1" dirty="0">
                <a:solidFill>
                  <a:schemeClr val="accent1"/>
                </a:solidFill>
              </a:rPr>
              <a:t>con il Padre</a:t>
            </a:r>
          </a:p>
          <a:p>
            <a:pPr lvl="1"/>
            <a:r>
              <a:rPr lang="it-IT" sz="2600" b="1" dirty="0">
                <a:solidFill>
                  <a:schemeClr val="accent1"/>
                </a:solidFill>
              </a:rPr>
              <a:t>N</a:t>
            </a:r>
            <a:r>
              <a:rPr lang="it-IT" sz="2600" b="1" dirty="0" smtClean="0">
                <a:solidFill>
                  <a:schemeClr val="accent1"/>
                </a:solidFill>
              </a:rPr>
              <a:t>on</a:t>
            </a:r>
            <a:r>
              <a:rPr lang="it-IT" sz="2600" dirty="0" smtClean="0"/>
              <a:t> </a:t>
            </a:r>
            <a:r>
              <a:rPr lang="it-IT" sz="2600" dirty="0"/>
              <a:t>può considerarsi </a:t>
            </a:r>
            <a:r>
              <a:rPr lang="it-IT" sz="2600" b="1" dirty="0">
                <a:solidFill>
                  <a:schemeClr val="accent1"/>
                </a:solidFill>
              </a:rPr>
              <a:t>l’unica possibile </a:t>
            </a:r>
          </a:p>
          <a:p>
            <a:pPr lvl="1"/>
            <a:r>
              <a:rPr lang="it-IT" sz="2600" dirty="0"/>
              <a:t>E</a:t>
            </a:r>
            <a:r>
              <a:rPr lang="it-IT" sz="2600" dirty="0" smtClean="0"/>
              <a:t> </a:t>
            </a:r>
            <a:r>
              <a:rPr lang="it-IT" sz="2600" dirty="0"/>
              <a:t>ha sempre </a:t>
            </a:r>
            <a:r>
              <a:rPr lang="it-IT" sz="2600" b="1" dirty="0">
                <a:solidFill>
                  <a:schemeClr val="accent1"/>
                </a:solidFill>
              </a:rPr>
              <a:t>a che fare con i </a:t>
            </a:r>
            <a:r>
              <a:rPr lang="it-IT" sz="2600" b="1" dirty="0" smtClean="0">
                <a:solidFill>
                  <a:schemeClr val="accent1"/>
                </a:solidFill>
              </a:rPr>
              <a:t>fratelli</a:t>
            </a:r>
          </a:p>
          <a:p>
            <a:endParaRPr lang="it-IT" dirty="0" smtClean="0"/>
          </a:p>
          <a:p>
            <a:r>
              <a:rPr lang="it-IT" sz="3000" dirty="0" smtClean="0"/>
              <a:t>Il </a:t>
            </a:r>
            <a:r>
              <a:rPr lang="it-IT" sz="3000" dirty="0"/>
              <a:t>Padre a cui il credente, mosso dallo Spirito, si rivolge </a:t>
            </a:r>
            <a:r>
              <a:rPr lang="it-IT" sz="3000" b="1" dirty="0">
                <a:solidFill>
                  <a:schemeClr val="accent1"/>
                </a:solidFill>
              </a:rPr>
              <a:t>è sempre il </a:t>
            </a:r>
            <a:r>
              <a:rPr lang="it-IT" sz="3000" b="1" dirty="0" smtClean="0">
                <a:solidFill>
                  <a:schemeClr val="accent1"/>
                </a:solidFill>
              </a:rPr>
              <a:t>«Padre nostro» </a:t>
            </a:r>
            <a:endParaRPr lang="it-IT" sz="3000" b="1" dirty="0">
              <a:solidFill>
                <a:schemeClr val="accent1"/>
              </a:solidFill>
            </a:endParaRPr>
          </a:p>
          <a:p>
            <a:pPr lvl="1"/>
            <a:r>
              <a:rPr lang="it-IT" sz="2600" dirty="0"/>
              <a:t>A</a:t>
            </a:r>
            <a:r>
              <a:rPr lang="it-IT" sz="2600" dirty="0" smtClean="0"/>
              <a:t>l </a:t>
            </a:r>
            <a:r>
              <a:rPr lang="it-IT" sz="2600" dirty="0"/>
              <a:t>quale si chiede il pane, perdono e vittoria nella prova a beneficio </a:t>
            </a:r>
            <a:r>
              <a:rPr lang="it-IT" sz="2600" b="1" dirty="0">
                <a:solidFill>
                  <a:schemeClr val="accent1"/>
                </a:solidFill>
              </a:rPr>
              <a:t>di un </a:t>
            </a:r>
            <a:r>
              <a:rPr lang="it-IT" sz="2600" b="1" dirty="0" smtClean="0">
                <a:solidFill>
                  <a:schemeClr val="accent1"/>
                </a:solidFill>
              </a:rPr>
              <a:t>«Noi» </a:t>
            </a:r>
            <a:r>
              <a:rPr lang="it-IT" sz="2600" b="1" dirty="0">
                <a:solidFill>
                  <a:schemeClr val="accent1"/>
                </a:solidFill>
              </a:rPr>
              <a:t>inclusivo </a:t>
            </a:r>
            <a:r>
              <a:rPr lang="it-IT" sz="2600" dirty="0"/>
              <a:t>di tutti i fratelli </a:t>
            </a:r>
            <a:r>
              <a:rPr lang="it-IT" sz="2000" dirty="0" smtClean="0"/>
              <a:t>(cfr. Mt </a:t>
            </a:r>
            <a:r>
              <a:rPr lang="it-IT" sz="2000" dirty="0"/>
              <a:t>6, 7-14</a:t>
            </a:r>
            <a:r>
              <a:rPr lang="it-IT" sz="2000" dirty="0" smtClean="0"/>
              <a:t>)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165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031" y="2332015"/>
            <a:ext cx="11679936" cy="4635713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/>
              <a:t>Il </a:t>
            </a:r>
            <a:r>
              <a:rPr lang="it-IT" sz="3200" b="1" dirty="0">
                <a:solidFill>
                  <a:schemeClr val="accent1"/>
                </a:solidFill>
              </a:rPr>
              <a:t>decentramento</a:t>
            </a:r>
            <a:r>
              <a:rPr lang="it-IT" sz="3200" dirty="0">
                <a:solidFill>
                  <a:schemeClr val="accent1"/>
                </a:solidFill>
              </a:rPr>
              <a:t> </a:t>
            </a:r>
            <a:r>
              <a:rPr lang="it-IT" sz="3200" dirty="0"/>
              <a:t>imposto dal legame fraterno </a:t>
            </a:r>
            <a:endParaRPr lang="it-IT" sz="3200" dirty="0" smtClean="0"/>
          </a:p>
          <a:p>
            <a:pPr lvl="1"/>
            <a:r>
              <a:rPr lang="it-IT" sz="2800" dirty="0"/>
              <a:t>P</a:t>
            </a:r>
            <a:r>
              <a:rPr lang="it-IT" sz="2800" dirty="0" smtClean="0"/>
              <a:t>ropizia </a:t>
            </a:r>
            <a:r>
              <a:rPr lang="it-IT" sz="2800" dirty="0"/>
              <a:t>la nascita di </a:t>
            </a:r>
            <a:r>
              <a:rPr lang="it-IT" sz="2800" b="1" dirty="0">
                <a:solidFill>
                  <a:schemeClr val="accent1"/>
                </a:solidFill>
              </a:rPr>
              <a:t>un’identità unica</a:t>
            </a:r>
            <a:r>
              <a:rPr lang="it-IT" sz="2800" dirty="0"/>
              <a:t>, eppure non </a:t>
            </a:r>
            <a:r>
              <a:rPr lang="it-IT" sz="2800" dirty="0" smtClean="0"/>
              <a:t>solitaria</a:t>
            </a:r>
          </a:p>
          <a:p>
            <a:endParaRPr lang="it-IT" sz="1200" dirty="0" smtClean="0"/>
          </a:p>
          <a:p>
            <a:r>
              <a:rPr lang="it-IT" sz="3200" dirty="0"/>
              <a:t>A</a:t>
            </a:r>
            <a:r>
              <a:rPr lang="it-IT" sz="3200" dirty="0" smtClean="0"/>
              <a:t>lcune </a:t>
            </a:r>
            <a:r>
              <a:rPr lang="it-IT" sz="3200" b="1" dirty="0">
                <a:solidFill>
                  <a:schemeClr val="accent1"/>
                </a:solidFill>
              </a:rPr>
              <a:t>difficoltà di </a:t>
            </a:r>
            <a:r>
              <a:rPr lang="it-IT" sz="3200" b="1" dirty="0" smtClean="0">
                <a:solidFill>
                  <a:schemeClr val="accent1"/>
                </a:solidFill>
              </a:rPr>
              <a:t>relazione </a:t>
            </a:r>
            <a:r>
              <a:rPr lang="it-IT" sz="3200" dirty="0" smtClean="0"/>
              <a:t>capitano </a:t>
            </a:r>
            <a:r>
              <a:rPr lang="it-IT" sz="3200" dirty="0"/>
              <a:t>nelle comunità cristiane </a:t>
            </a:r>
            <a:r>
              <a:rPr lang="it-IT" sz="3200" dirty="0" smtClean="0"/>
              <a:t>nonostante </a:t>
            </a:r>
            <a:r>
              <a:rPr lang="it-IT" sz="3200" dirty="0"/>
              <a:t>siano formate da fratelli e </a:t>
            </a:r>
            <a:r>
              <a:rPr lang="it-IT" sz="3200" dirty="0" smtClean="0"/>
              <a:t>sorelle</a:t>
            </a:r>
          </a:p>
          <a:p>
            <a:pPr lvl="1"/>
            <a:r>
              <a:rPr lang="it-IT" sz="2800" dirty="0"/>
              <a:t>P</a:t>
            </a:r>
            <a:r>
              <a:rPr lang="it-IT" sz="2800" dirty="0" smtClean="0"/>
              <a:t>roprio </a:t>
            </a:r>
            <a:r>
              <a:rPr lang="it-IT" sz="2800" b="1" dirty="0">
                <a:solidFill>
                  <a:schemeClr val="accent1"/>
                </a:solidFill>
              </a:rPr>
              <a:t>perché composte </a:t>
            </a:r>
            <a:r>
              <a:rPr lang="it-IT" sz="2800" dirty="0"/>
              <a:t>da fratelli e </a:t>
            </a:r>
            <a:r>
              <a:rPr lang="it-IT" sz="2800" dirty="0" smtClean="0"/>
              <a:t>sorelle</a:t>
            </a:r>
          </a:p>
          <a:p>
            <a:pPr lvl="1"/>
            <a:r>
              <a:rPr lang="it-IT" sz="2800" dirty="0" smtClean="0"/>
              <a:t>In </a:t>
            </a:r>
            <a:r>
              <a:rPr lang="it-IT" sz="2800" dirty="0"/>
              <a:t>ogni </a:t>
            </a:r>
            <a:r>
              <a:rPr lang="it-IT" sz="2800" b="1" dirty="0">
                <a:solidFill>
                  <a:schemeClr val="accent1"/>
                </a:solidFill>
              </a:rPr>
              <a:t>patto</a:t>
            </a:r>
            <a:r>
              <a:rPr lang="it-IT" sz="2800" dirty="0"/>
              <a:t> freme un </a:t>
            </a:r>
            <a:r>
              <a:rPr lang="it-IT" sz="2800" b="1" dirty="0">
                <a:solidFill>
                  <a:schemeClr val="accent1"/>
                </a:solidFill>
              </a:rPr>
              <a:t>impatto</a:t>
            </a:r>
            <a:r>
              <a:rPr lang="it-IT" sz="2800" dirty="0"/>
              <a:t>; in ogni </a:t>
            </a:r>
            <a:r>
              <a:rPr lang="it-IT" sz="2800" b="1" dirty="0">
                <a:solidFill>
                  <a:schemeClr val="accent1"/>
                </a:solidFill>
              </a:rPr>
              <a:t>scontro</a:t>
            </a:r>
            <a:r>
              <a:rPr lang="it-IT" sz="2800" dirty="0"/>
              <a:t> vibra un </a:t>
            </a:r>
            <a:r>
              <a:rPr lang="it-IT" sz="2800" b="1" dirty="0">
                <a:solidFill>
                  <a:schemeClr val="accent1"/>
                </a:solidFill>
              </a:rPr>
              <a:t>incontro</a:t>
            </a:r>
          </a:p>
          <a:p>
            <a:pPr lvl="1"/>
            <a:r>
              <a:rPr lang="it-IT" sz="2800" dirty="0" smtClean="0"/>
              <a:t>Sicché </a:t>
            </a:r>
            <a:r>
              <a:rPr lang="it-IT" sz="2800" dirty="0"/>
              <a:t>chi risultasse scandalizzato dalla </a:t>
            </a:r>
            <a:r>
              <a:rPr lang="it-IT" sz="2800" b="1" dirty="0">
                <a:solidFill>
                  <a:schemeClr val="accent1"/>
                </a:solidFill>
              </a:rPr>
              <a:t>complessità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1"/>
                </a:solidFill>
              </a:rPr>
              <a:t>delle relazioni </a:t>
            </a:r>
            <a:r>
              <a:rPr lang="it-IT" sz="2800" dirty="0"/>
              <a:t>ecclesiali dovrebbe domandarsi circa il carattere realistico e biblico, ovvero retorico e immaginario della propria idea di </a:t>
            </a:r>
            <a:r>
              <a:rPr lang="it-IT" sz="2800" dirty="0" smtClean="0"/>
              <a:t>fraternità </a:t>
            </a:r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797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6" y="2393188"/>
            <a:ext cx="4960904" cy="363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20" y="2830544"/>
            <a:ext cx="62865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6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9184" y="2222287"/>
            <a:ext cx="11606784" cy="4373585"/>
          </a:xfrm>
        </p:spPr>
        <p:txBody>
          <a:bodyPr>
            <a:normAutofit lnSpcReduction="10000"/>
          </a:bodyPr>
          <a:lstStyle/>
          <a:p>
            <a:r>
              <a:rPr lang="it-IT" sz="3000" dirty="0"/>
              <a:t>Vivere la </a:t>
            </a:r>
            <a:r>
              <a:rPr lang="it-IT" sz="3000" b="1" dirty="0">
                <a:solidFill>
                  <a:schemeClr val="accent1"/>
                </a:solidFill>
              </a:rPr>
              <a:t>fraternità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secondo lo </a:t>
            </a:r>
            <a:r>
              <a:rPr lang="it-IT" sz="3000" b="1" dirty="0">
                <a:solidFill>
                  <a:schemeClr val="accent1"/>
                </a:solidFill>
              </a:rPr>
              <a:t>stile di Gesù</a:t>
            </a:r>
          </a:p>
          <a:p>
            <a:pPr lvl="1"/>
            <a:r>
              <a:rPr lang="it-IT" sz="2600" dirty="0"/>
              <a:t>N</a:t>
            </a:r>
            <a:r>
              <a:rPr lang="it-IT" sz="2600" dirty="0" smtClean="0"/>
              <a:t>on </a:t>
            </a:r>
            <a:r>
              <a:rPr lang="it-IT" sz="2600" dirty="0"/>
              <a:t>rappresenta innanzitutto l’osservanza di una </a:t>
            </a:r>
            <a:r>
              <a:rPr lang="it-IT" sz="2600" b="1" dirty="0">
                <a:solidFill>
                  <a:schemeClr val="accent1"/>
                </a:solidFill>
              </a:rPr>
              <a:t>generica carità</a:t>
            </a:r>
            <a:r>
              <a:rPr lang="it-IT" sz="2600" b="1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it-IT" sz="2600" dirty="0"/>
              <a:t>C</a:t>
            </a:r>
            <a:r>
              <a:rPr lang="it-IT" sz="2600" dirty="0" smtClean="0"/>
              <a:t>omporta </a:t>
            </a:r>
            <a:r>
              <a:rPr lang="it-IT" sz="2600" dirty="0"/>
              <a:t>originariamente un </a:t>
            </a:r>
            <a:r>
              <a:rPr lang="it-IT" sz="2600" b="1" dirty="0">
                <a:solidFill>
                  <a:schemeClr val="accent1"/>
                </a:solidFill>
              </a:rPr>
              <a:t>atto di </a:t>
            </a:r>
            <a:r>
              <a:rPr lang="it-IT" sz="2600" b="1" dirty="0" smtClean="0">
                <a:solidFill>
                  <a:schemeClr val="accent1"/>
                </a:solidFill>
              </a:rPr>
              <a:t>fede</a:t>
            </a:r>
          </a:p>
          <a:p>
            <a:pPr lvl="1"/>
            <a:endParaRPr lang="it-IT" b="1" dirty="0" smtClean="0"/>
          </a:p>
          <a:p>
            <a:r>
              <a:rPr lang="it-IT" sz="3000" dirty="0"/>
              <a:t>Vivere con il fratello e la sorella è </a:t>
            </a:r>
            <a:r>
              <a:rPr lang="it-IT" sz="3000" b="1" dirty="0">
                <a:solidFill>
                  <a:schemeClr val="accent1"/>
                </a:solidFill>
              </a:rPr>
              <a:t>attuare la coscienza come coscienza credente</a:t>
            </a:r>
          </a:p>
          <a:p>
            <a:pPr lvl="1"/>
            <a:r>
              <a:rPr lang="it-IT" sz="2600" dirty="0" smtClean="0"/>
              <a:t>Imponendo </a:t>
            </a:r>
            <a:r>
              <a:rPr lang="it-IT" sz="2600" dirty="0"/>
              <a:t>ai suoi </a:t>
            </a:r>
            <a:r>
              <a:rPr lang="it-IT" sz="2600" dirty="0" smtClean="0"/>
              <a:t>Discepoli </a:t>
            </a:r>
            <a:r>
              <a:rPr lang="it-IT" sz="2600" dirty="0"/>
              <a:t>il legame fraterno, il Signore li pone nella </a:t>
            </a:r>
            <a:r>
              <a:rPr lang="it-IT" sz="2600" b="1" dirty="0">
                <a:solidFill>
                  <a:schemeClr val="accent1"/>
                </a:solidFill>
              </a:rPr>
              <a:t>prova</a:t>
            </a:r>
            <a:r>
              <a:rPr lang="it-IT" sz="2600" dirty="0"/>
              <a:t> dalla quale </a:t>
            </a:r>
            <a:r>
              <a:rPr lang="it-IT" sz="2600" b="1" dirty="0">
                <a:solidFill>
                  <a:schemeClr val="accent1"/>
                </a:solidFill>
              </a:rPr>
              <a:t>emergono come credenti </a:t>
            </a:r>
            <a:r>
              <a:rPr lang="it-IT" sz="2600" dirty="0"/>
              <a:t>o</a:t>
            </a:r>
            <a:r>
              <a:rPr lang="it-IT" sz="2600" b="1" dirty="0">
                <a:solidFill>
                  <a:schemeClr val="accent1"/>
                </a:solidFill>
              </a:rPr>
              <a:t> increduli </a:t>
            </a:r>
            <a:endParaRPr lang="it-IT" sz="2600" b="1" dirty="0" smtClean="0">
              <a:solidFill>
                <a:schemeClr val="accent1"/>
              </a:solidFill>
            </a:endParaRPr>
          </a:p>
          <a:p>
            <a:pPr lvl="1"/>
            <a:r>
              <a:rPr lang="it-IT" sz="2600" dirty="0"/>
              <a:t>E</a:t>
            </a:r>
            <a:r>
              <a:rPr lang="it-IT" sz="2600" dirty="0" smtClean="0"/>
              <a:t>, </a:t>
            </a:r>
            <a:r>
              <a:rPr lang="it-IT" sz="2600" dirty="0"/>
              <a:t>in qualsiasi caso, sempre bisognosi di </a:t>
            </a:r>
            <a:r>
              <a:rPr lang="it-IT" sz="2600" b="1" dirty="0">
                <a:solidFill>
                  <a:schemeClr val="accent1"/>
                </a:solidFill>
              </a:rPr>
              <a:t>conversione</a:t>
            </a:r>
          </a:p>
        </p:txBody>
      </p:sp>
    </p:spTree>
    <p:extLst>
      <p:ext uri="{BB962C8B-B14F-4D97-AF65-F5344CB8AC3E}">
        <p14:creationId xmlns:p14="http://schemas.microsoft.com/office/powerpoint/2010/main" val="1913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4545"/>
          </a:xfrm>
        </p:spPr>
        <p:txBody>
          <a:bodyPr>
            <a:normAutofit fontScale="92500"/>
          </a:bodyPr>
          <a:lstStyle/>
          <a:p>
            <a:r>
              <a:rPr lang="it-IT" sz="3500" dirty="0"/>
              <a:t>Nella misura in cui </a:t>
            </a:r>
            <a:r>
              <a:rPr lang="it-IT" sz="3500" b="1" dirty="0">
                <a:solidFill>
                  <a:schemeClr val="accent1"/>
                </a:solidFill>
              </a:rPr>
              <a:t>si crede al </a:t>
            </a:r>
            <a:r>
              <a:rPr lang="it-IT" sz="3500" b="1" dirty="0" smtClean="0">
                <a:solidFill>
                  <a:schemeClr val="accent1"/>
                </a:solidFill>
              </a:rPr>
              <a:t>Mistero </a:t>
            </a:r>
            <a:r>
              <a:rPr lang="it-IT" sz="3500" b="1" dirty="0">
                <a:solidFill>
                  <a:schemeClr val="accent1"/>
                </a:solidFill>
              </a:rPr>
              <a:t>di </a:t>
            </a:r>
            <a:r>
              <a:rPr lang="it-IT" sz="3500" b="1" dirty="0" smtClean="0">
                <a:solidFill>
                  <a:schemeClr val="accent1"/>
                </a:solidFill>
              </a:rPr>
              <a:t>Cristo</a:t>
            </a:r>
          </a:p>
          <a:p>
            <a:endParaRPr lang="it-IT" sz="1600" b="1" dirty="0" smtClean="0">
              <a:solidFill>
                <a:schemeClr val="accent1"/>
              </a:solidFill>
            </a:endParaRPr>
          </a:p>
          <a:p>
            <a:pPr lvl="1"/>
            <a:r>
              <a:rPr lang="it-IT" sz="2800" dirty="0"/>
              <a:t>S</a:t>
            </a:r>
            <a:r>
              <a:rPr lang="it-IT" sz="2800" dirty="0" smtClean="0"/>
              <a:t>i </a:t>
            </a:r>
            <a:r>
              <a:rPr lang="it-IT" sz="2800" dirty="0"/>
              <a:t>vive realmente la </a:t>
            </a:r>
            <a:r>
              <a:rPr lang="it-IT" sz="2800" b="1" dirty="0">
                <a:solidFill>
                  <a:schemeClr val="accent1"/>
                </a:solidFill>
              </a:rPr>
              <a:t>fraternità</a:t>
            </a:r>
            <a:r>
              <a:rPr lang="it-IT" sz="2800" dirty="0"/>
              <a:t>, come </a:t>
            </a:r>
            <a:r>
              <a:rPr lang="it-IT" sz="2800" b="1" dirty="0">
                <a:solidFill>
                  <a:schemeClr val="accent1"/>
                </a:solidFill>
              </a:rPr>
              <a:t>dono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1"/>
                </a:solidFill>
              </a:rPr>
              <a:t>di una conquista</a:t>
            </a:r>
          </a:p>
          <a:p>
            <a:pPr lvl="1"/>
            <a:r>
              <a:rPr lang="it-IT" sz="2800" dirty="0" smtClean="0"/>
              <a:t>Dovunque </a:t>
            </a:r>
            <a:r>
              <a:rPr lang="it-IT" sz="2800" dirty="0"/>
              <a:t>si vive effettivamente la </a:t>
            </a:r>
            <a:r>
              <a:rPr lang="it-IT" sz="2800" dirty="0" smtClean="0"/>
              <a:t>fraternità, </a:t>
            </a:r>
            <a:r>
              <a:rPr lang="it-IT" sz="2800" dirty="0"/>
              <a:t>l</a:t>
            </a:r>
            <a:r>
              <a:rPr lang="it-IT" sz="2800" dirty="0" smtClean="0"/>
              <a:t>ì </a:t>
            </a:r>
            <a:r>
              <a:rPr lang="it-IT" sz="2800" b="1" dirty="0">
                <a:solidFill>
                  <a:schemeClr val="accent1"/>
                </a:solidFill>
              </a:rPr>
              <a:t>si ha </a:t>
            </a:r>
            <a:r>
              <a:rPr lang="it-IT" sz="2800" dirty="0"/>
              <a:t>comunque </a:t>
            </a:r>
            <a:r>
              <a:rPr lang="it-IT" sz="2800" b="1" dirty="0">
                <a:solidFill>
                  <a:schemeClr val="accent1"/>
                </a:solidFill>
              </a:rPr>
              <a:t>a che fare </a:t>
            </a:r>
            <a:r>
              <a:rPr lang="it-IT" sz="2800" dirty="0"/>
              <a:t>(consapevolmente o meno) </a:t>
            </a:r>
            <a:r>
              <a:rPr lang="it-IT" sz="2800" b="1" dirty="0">
                <a:solidFill>
                  <a:schemeClr val="accent1"/>
                </a:solidFill>
              </a:rPr>
              <a:t>col </a:t>
            </a:r>
            <a:r>
              <a:rPr lang="it-IT" sz="2800" b="1" dirty="0" smtClean="0">
                <a:solidFill>
                  <a:schemeClr val="accent1"/>
                </a:solidFill>
              </a:rPr>
              <a:t>Mistero </a:t>
            </a:r>
            <a:r>
              <a:rPr lang="it-IT" sz="2800" b="1" dirty="0">
                <a:solidFill>
                  <a:schemeClr val="accent1"/>
                </a:solidFill>
              </a:rPr>
              <a:t>di Cristo</a:t>
            </a:r>
            <a:r>
              <a:rPr lang="it-IT" sz="2800" dirty="0"/>
              <a:t> e con la </a:t>
            </a:r>
            <a:r>
              <a:rPr lang="it-IT" sz="2800" b="1" dirty="0">
                <a:solidFill>
                  <a:schemeClr val="accent1"/>
                </a:solidFill>
              </a:rPr>
              <a:t>Sua vittoria </a:t>
            </a:r>
            <a:r>
              <a:rPr lang="it-IT" sz="2800" dirty="0"/>
              <a:t>sulla paura della </a:t>
            </a:r>
            <a:r>
              <a:rPr lang="it-IT" sz="2800" dirty="0" smtClean="0"/>
              <a:t>morte</a:t>
            </a:r>
          </a:p>
          <a:p>
            <a:pPr lvl="1"/>
            <a:r>
              <a:rPr lang="it-IT" sz="2800" dirty="0" smtClean="0"/>
              <a:t>Fondata </a:t>
            </a:r>
            <a:r>
              <a:rPr lang="it-IT" sz="2800" dirty="0"/>
              <a:t>e credibile, la fraternità di Gesù nella Chiesa diventa </a:t>
            </a:r>
            <a:r>
              <a:rPr lang="it-IT" sz="2800" b="1" dirty="0">
                <a:solidFill>
                  <a:schemeClr val="accent1"/>
                </a:solidFill>
              </a:rPr>
              <a:t>desiderabile</a:t>
            </a:r>
            <a:r>
              <a:rPr lang="it-IT" sz="2800" dirty="0"/>
              <a:t>, </a:t>
            </a:r>
            <a:r>
              <a:rPr lang="it-IT" sz="2800" b="1" dirty="0">
                <a:solidFill>
                  <a:schemeClr val="accent1"/>
                </a:solidFill>
              </a:rPr>
              <a:t>praticabile</a:t>
            </a:r>
            <a:r>
              <a:rPr lang="it-IT" sz="2800" dirty="0"/>
              <a:t>, intenzionalmente </a:t>
            </a:r>
            <a:r>
              <a:rPr lang="it-IT" sz="2800" b="1" dirty="0">
                <a:solidFill>
                  <a:schemeClr val="accent1"/>
                </a:solidFill>
              </a:rPr>
              <a:t>offerta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1"/>
                </a:solidFill>
              </a:rPr>
              <a:t>a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1"/>
                </a:solidFill>
              </a:rPr>
              <a:t>tutti</a:t>
            </a:r>
            <a:r>
              <a:rPr lang="it-IT" sz="2800" dirty="0"/>
              <a:t>, soprattutto a chi né </a:t>
            </a:r>
            <a:r>
              <a:rPr lang="it-IT" sz="2800" b="1" dirty="0">
                <a:solidFill>
                  <a:schemeClr val="accent1"/>
                </a:solidFill>
              </a:rPr>
              <a:t>è escluso</a:t>
            </a:r>
            <a:r>
              <a:rPr lang="it-IT" sz="2800" dirty="0"/>
              <a:t>, a </a:t>
            </a:r>
            <a:r>
              <a:rPr lang="it-IT" sz="2800" b="1" dirty="0">
                <a:solidFill>
                  <a:schemeClr val="accent1"/>
                </a:solidFill>
              </a:rPr>
              <a:t>chi non ne fa </a:t>
            </a:r>
            <a:r>
              <a:rPr lang="it-IT" sz="2800" b="1" dirty="0" smtClean="0">
                <a:solidFill>
                  <a:schemeClr val="accent1"/>
                </a:solidFill>
              </a:rPr>
              <a:t>parte</a:t>
            </a:r>
          </a:p>
        </p:txBody>
      </p:sp>
    </p:spTree>
    <p:extLst>
      <p:ext uri="{BB962C8B-B14F-4D97-AF65-F5344CB8AC3E}">
        <p14:creationId xmlns:p14="http://schemas.microsoft.com/office/powerpoint/2010/main" val="37910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8929"/>
          </a:xfrm>
        </p:spPr>
        <p:txBody>
          <a:bodyPr>
            <a:normAutofit/>
          </a:bodyPr>
          <a:lstStyle/>
          <a:p>
            <a:r>
              <a:rPr lang="it-IT" sz="3000" dirty="0"/>
              <a:t>La Chiesa esiste </a:t>
            </a:r>
            <a:r>
              <a:rPr lang="it-IT" sz="3000" b="1" dirty="0">
                <a:solidFill>
                  <a:schemeClr val="accent1"/>
                </a:solidFill>
              </a:rPr>
              <a:t>per chi non ne fa </a:t>
            </a:r>
            <a:r>
              <a:rPr lang="it-IT" sz="3000" b="1" dirty="0" smtClean="0">
                <a:solidFill>
                  <a:schemeClr val="accent1"/>
                </a:solidFill>
              </a:rPr>
              <a:t>parte</a:t>
            </a:r>
            <a:endParaRPr lang="it-IT" sz="3000" b="1" dirty="0">
              <a:solidFill>
                <a:schemeClr val="accent1"/>
              </a:solidFill>
            </a:endParaRPr>
          </a:p>
          <a:p>
            <a:pPr lvl="1"/>
            <a:r>
              <a:rPr lang="it-IT" sz="2800" dirty="0" smtClean="0"/>
              <a:t>I </a:t>
            </a:r>
            <a:r>
              <a:rPr lang="it-IT" sz="2800" b="1" dirty="0">
                <a:solidFill>
                  <a:schemeClr val="accent1"/>
                </a:solidFill>
              </a:rPr>
              <a:t>primi destinatari </a:t>
            </a:r>
            <a:r>
              <a:rPr lang="it-IT" sz="2800" dirty="0"/>
              <a:t>della fraternità di Gesù sono proprio coloro che né per condizione di nascita né per merito, la possono reclamare come </a:t>
            </a:r>
            <a:r>
              <a:rPr lang="it-IT" sz="2800" dirty="0" smtClean="0"/>
              <a:t>propria</a:t>
            </a:r>
          </a:p>
          <a:p>
            <a:pPr lvl="1"/>
            <a:r>
              <a:rPr lang="it-IT" sz="2800" dirty="0" smtClean="0"/>
              <a:t>Gli </a:t>
            </a:r>
            <a:r>
              <a:rPr lang="it-IT" sz="2800" b="1" dirty="0">
                <a:solidFill>
                  <a:schemeClr val="accent1"/>
                </a:solidFill>
              </a:rPr>
              <a:t>esclusi</a:t>
            </a:r>
            <a:r>
              <a:rPr lang="it-IT" sz="2800" dirty="0"/>
              <a:t> di ogni genere sono i primi invitati a prenderne </a:t>
            </a:r>
            <a:r>
              <a:rPr lang="it-IT" sz="2800" dirty="0" smtClean="0"/>
              <a:t>parte</a:t>
            </a:r>
          </a:p>
          <a:p>
            <a:pPr lvl="1"/>
            <a:r>
              <a:rPr lang="it-IT" sz="2800" dirty="0" smtClean="0"/>
              <a:t>Consapevole </a:t>
            </a:r>
            <a:r>
              <a:rPr lang="it-IT" sz="2800" dirty="0"/>
              <a:t>di questo la Chiesa è </a:t>
            </a:r>
            <a:r>
              <a:rPr lang="it-IT" sz="2800" b="1" dirty="0">
                <a:solidFill>
                  <a:schemeClr val="accent1"/>
                </a:solidFill>
              </a:rPr>
              <a:t>lo spazio di esercizio di fraternità </a:t>
            </a:r>
            <a:r>
              <a:rPr lang="it-IT" sz="2800" b="1" dirty="0" smtClean="0">
                <a:solidFill>
                  <a:schemeClr val="accent1"/>
                </a:solidFill>
              </a:rPr>
              <a:t>umana</a:t>
            </a:r>
            <a:endParaRPr lang="it-IT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04289"/>
            <a:ext cx="10554574" cy="3676430"/>
          </a:xfrm>
        </p:spPr>
        <p:txBody>
          <a:bodyPr/>
          <a:lstStyle/>
          <a:p>
            <a:r>
              <a:rPr lang="it-IT" sz="3000" dirty="0"/>
              <a:t>Lo </a:t>
            </a:r>
            <a:r>
              <a:rPr lang="it-IT" sz="3000" b="1" dirty="0">
                <a:solidFill>
                  <a:schemeClr val="accent1"/>
                </a:solidFill>
              </a:rPr>
              <a:t>stile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di fraternità diffusa </a:t>
            </a:r>
            <a:endParaRPr lang="it-IT" sz="3000" dirty="0" smtClean="0"/>
          </a:p>
          <a:p>
            <a:pPr lvl="1"/>
            <a:r>
              <a:rPr lang="it-IT" sz="2700" b="1" dirty="0">
                <a:solidFill>
                  <a:schemeClr val="accent1"/>
                </a:solidFill>
              </a:rPr>
              <a:t>N</a:t>
            </a:r>
            <a:r>
              <a:rPr lang="it-IT" sz="2700" b="1" dirty="0" smtClean="0">
                <a:solidFill>
                  <a:schemeClr val="accent1"/>
                </a:solidFill>
              </a:rPr>
              <a:t>on </a:t>
            </a:r>
            <a:r>
              <a:rPr lang="it-IT" sz="2700" b="1" dirty="0">
                <a:solidFill>
                  <a:schemeClr val="accent1"/>
                </a:solidFill>
              </a:rPr>
              <a:t>è funzionale </a:t>
            </a:r>
            <a:r>
              <a:rPr lang="it-IT" sz="2700" dirty="0"/>
              <a:t>all’annuncio del Vangelo </a:t>
            </a:r>
            <a:endParaRPr lang="it-IT" sz="2700" dirty="0" smtClean="0"/>
          </a:p>
          <a:p>
            <a:pPr lvl="1"/>
            <a:r>
              <a:rPr lang="it-IT" sz="2700" dirty="0" smtClean="0"/>
              <a:t>Ma </a:t>
            </a:r>
            <a:r>
              <a:rPr lang="it-IT" sz="2700" b="1" dirty="0" smtClean="0">
                <a:solidFill>
                  <a:schemeClr val="accent1"/>
                </a:solidFill>
              </a:rPr>
              <a:t>è </a:t>
            </a:r>
            <a:r>
              <a:rPr lang="it-IT" sz="2700" b="1" dirty="0">
                <a:solidFill>
                  <a:schemeClr val="accent1"/>
                </a:solidFill>
              </a:rPr>
              <a:t>esperienza del Vangelo! </a:t>
            </a:r>
            <a:endParaRPr lang="it-IT" sz="2700" b="1" dirty="0" smtClean="0">
              <a:solidFill>
                <a:schemeClr val="accent1"/>
              </a:solidFill>
            </a:endParaRPr>
          </a:p>
          <a:p>
            <a:endParaRPr lang="it-IT" dirty="0"/>
          </a:p>
          <a:p>
            <a:r>
              <a:rPr lang="it-IT" sz="3000" dirty="0"/>
              <a:t>L’esperienza cristiana della fraternità </a:t>
            </a:r>
            <a:r>
              <a:rPr lang="it-IT" sz="3000" b="1" dirty="0">
                <a:solidFill>
                  <a:schemeClr val="accent1"/>
                </a:solidFill>
              </a:rPr>
              <a:t>ha la forza di ridire i significati profondi</a:t>
            </a:r>
            <a:r>
              <a:rPr lang="it-IT" sz="3000" dirty="0"/>
              <a:t> delle relazioni sociali?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2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1583912"/>
            <a:ext cx="647700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90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499360"/>
            <a:ext cx="9400032" cy="358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2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3543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Applicazioni </a:t>
            </a:r>
            <a:r>
              <a:rPr lang="it-IT" dirty="0" smtClean="0"/>
              <a:t>pastorali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462784"/>
            <a:ext cx="10554574" cy="3901440"/>
          </a:xfrm>
        </p:spPr>
        <p:txBody>
          <a:bodyPr>
            <a:normAutofit lnSpcReduction="10000"/>
          </a:bodyPr>
          <a:lstStyle/>
          <a:p>
            <a:r>
              <a:rPr lang="it-IT" sz="3000" dirty="0"/>
              <a:t>Da quanto ascoltato quali </a:t>
            </a:r>
            <a:r>
              <a:rPr lang="it-IT" sz="3000" b="1" dirty="0">
                <a:solidFill>
                  <a:schemeClr val="accent1"/>
                </a:solidFill>
              </a:rPr>
              <a:t>applicazioni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ne derivano per le nostre comunità o realtà pastorali?</a:t>
            </a:r>
          </a:p>
          <a:p>
            <a:pPr lvl="1"/>
            <a:r>
              <a:rPr lang="it-IT" sz="2600" dirty="0" smtClean="0"/>
              <a:t>Sottoporre </a:t>
            </a:r>
            <a:r>
              <a:rPr lang="it-IT" sz="2600" dirty="0"/>
              <a:t>la domanda a gruppetti di 2\3 persone e poi condividere le </a:t>
            </a:r>
            <a:r>
              <a:rPr lang="it-IT" sz="2600" dirty="0" smtClean="0"/>
              <a:t>risposte</a:t>
            </a:r>
          </a:p>
          <a:p>
            <a:pPr lvl="1"/>
            <a:endParaRPr lang="it-IT" sz="2600" dirty="0"/>
          </a:p>
          <a:p>
            <a:r>
              <a:rPr lang="it-IT" sz="3000" dirty="0"/>
              <a:t>A </a:t>
            </a:r>
            <a:r>
              <a:rPr lang="it-IT" sz="3000" dirty="0" smtClean="0"/>
              <a:t>casa, costruisci </a:t>
            </a:r>
            <a:r>
              <a:rPr lang="it-IT" sz="3000" dirty="0"/>
              <a:t>una </a:t>
            </a:r>
            <a:r>
              <a:rPr lang="it-IT" sz="3000" b="1" dirty="0" smtClean="0">
                <a:solidFill>
                  <a:schemeClr val="accent1"/>
                </a:solidFill>
              </a:rPr>
              <a:t>mappa</a:t>
            </a:r>
            <a:r>
              <a:rPr lang="it-IT" sz="3000" dirty="0" smtClean="0"/>
              <a:t> </a:t>
            </a:r>
            <a:r>
              <a:rPr lang="it-IT" sz="3000" dirty="0"/>
              <a:t>del tuo </a:t>
            </a:r>
            <a:r>
              <a:rPr lang="it-IT" sz="3000" b="1" dirty="0">
                <a:solidFill>
                  <a:schemeClr val="accent1"/>
                </a:solidFill>
              </a:rPr>
              <a:t>itinerario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verso la </a:t>
            </a:r>
            <a:r>
              <a:rPr lang="it-IT" sz="3000" dirty="0" smtClean="0"/>
              <a:t>fraternità </a:t>
            </a:r>
          </a:p>
          <a:p>
            <a:pPr lvl="1"/>
            <a:r>
              <a:rPr lang="it-IT" sz="2600" dirty="0"/>
              <a:t>Q</a:t>
            </a:r>
            <a:r>
              <a:rPr lang="it-IT" sz="2600" dirty="0" smtClean="0"/>
              <a:t>uali </a:t>
            </a:r>
            <a:r>
              <a:rPr lang="it-IT" sz="2600" b="1" dirty="0" smtClean="0">
                <a:solidFill>
                  <a:schemeClr val="accent1"/>
                </a:solidFill>
              </a:rPr>
              <a:t>passi</a:t>
            </a:r>
            <a:r>
              <a:rPr lang="it-IT" sz="2600" dirty="0" smtClean="0"/>
              <a:t> a </a:t>
            </a:r>
            <a:r>
              <a:rPr lang="it-IT" sz="2600" dirty="0"/>
              <a:t>breve, medio e lungo termine?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48640"/>
            <a:ext cx="100584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la Pace e la Fraternità tra i Popoli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144" y="2426208"/>
            <a:ext cx="11436096" cy="39989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i="1" dirty="0" smtClean="0">
                <a:solidFill>
                  <a:schemeClr val="accent1"/>
                </a:solidFill>
              </a:rPr>
              <a:t>«Lo so: i furbi, quelli che credono di avere in mano le sorti dei popoli ridono; Ma io dico loro: e se fosse vero il mio punto di vista? </a:t>
            </a:r>
          </a:p>
          <a:p>
            <a:pPr marL="0" indent="0" algn="ctr">
              <a:buNone/>
            </a:pPr>
            <a:r>
              <a:rPr lang="it-IT" sz="2600" i="1" dirty="0" smtClean="0">
                <a:solidFill>
                  <a:schemeClr val="accent1"/>
                </a:solidFill>
              </a:rPr>
              <a:t>A pregare per la rinascita cristiana dei popoli (rinascita autentica però)e per la pace dei popoli </a:t>
            </a:r>
            <a:r>
              <a:rPr lang="it-IT" sz="2600" b="1" i="1" dirty="0" smtClean="0">
                <a:solidFill>
                  <a:schemeClr val="accent1"/>
                </a:solidFill>
              </a:rPr>
              <a:t>non si sbaglia mai!</a:t>
            </a:r>
          </a:p>
          <a:p>
            <a:pPr marL="0" indent="0" algn="ctr">
              <a:buNone/>
            </a:pPr>
            <a:r>
              <a:rPr lang="it-IT" sz="2600" i="1" dirty="0" smtClean="0">
                <a:solidFill>
                  <a:schemeClr val="accent1"/>
                </a:solidFill>
              </a:rPr>
              <a:t>Dio è Padre;</a:t>
            </a:r>
            <a:r>
              <a:rPr lang="it-IT" sz="2600" i="1" dirty="0">
                <a:solidFill>
                  <a:schemeClr val="accent1"/>
                </a:solidFill>
              </a:rPr>
              <a:t> </a:t>
            </a:r>
            <a:r>
              <a:rPr lang="it-IT" sz="2600" i="1" dirty="0" smtClean="0">
                <a:solidFill>
                  <a:schemeClr val="accent1"/>
                </a:solidFill>
              </a:rPr>
              <a:t>Cristo è nostro fratello; la Madonna è la nostra Madre di Grazia; ed allora?</a:t>
            </a:r>
          </a:p>
          <a:p>
            <a:pPr marL="0" indent="0" algn="ctr">
              <a:buNone/>
            </a:pPr>
            <a:r>
              <a:rPr lang="it-IT" sz="2600" i="1" dirty="0" smtClean="0">
                <a:solidFill>
                  <a:schemeClr val="accent1"/>
                </a:solidFill>
              </a:rPr>
              <a:t>Pregare per la pace, la grazia, la fraternità, </a:t>
            </a:r>
            <a:r>
              <a:rPr lang="it-IT" sz="2600" b="1" i="1" dirty="0" smtClean="0">
                <a:solidFill>
                  <a:schemeClr val="accent1"/>
                </a:solidFill>
              </a:rPr>
              <a:t>non si sbaglia mai</a:t>
            </a:r>
            <a:r>
              <a:rPr lang="it-IT" sz="2600" i="1" dirty="0" smtClean="0">
                <a:solidFill>
                  <a:schemeClr val="accent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it-IT" sz="2000" dirty="0" smtClean="0"/>
              <a:t>(Giorgio </a:t>
            </a:r>
            <a:r>
              <a:rPr lang="it-IT" sz="2000" dirty="0"/>
              <a:t>L</a:t>
            </a:r>
            <a:r>
              <a:rPr lang="it-IT" sz="2000" dirty="0" smtClean="0"/>
              <a:t>a Pira)</a:t>
            </a:r>
          </a:p>
        </p:txBody>
      </p:sp>
    </p:spTree>
    <p:extLst>
      <p:ext uri="{BB962C8B-B14F-4D97-AF65-F5344CB8AC3E}">
        <p14:creationId xmlns:p14="http://schemas.microsoft.com/office/powerpoint/2010/main" val="11089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04850"/>
            <a:ext cx="8382000" cy="54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5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6" y="804672"/>
            <a:ext cx="7924800" cy="532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954024"/>
            <a:ext cx="100584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9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45458"/>
            <a:ext cx="10571998" cy="77217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In C</a:t>
            </a:r>
            <a:r>
              <a:rPr lang="it-IT" dirty="0" smtClean="0"/>
              <a:t>ammino Verso Se </a:t>
            </a:r>
            <a:r>
              <a:rPr lang="it-IT" dirty="0"/>
              <a:t>S</a:t>
            </a:r>
            <a:r>
              <a:rPr lang="it-IT" dirty="0" smtClean="0"/>
              <a:t>tessi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924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sz="3500" dirty="0" smtClean="0"/>
              <a:t> Per </a:t>
            </a:r>
            <a:r>
              <a:rPr lang="it-IT" sz="3500" dirty="0"/>
              <a:t>camminare verso se stessi occorre </a:t>
            </a:r>
            <a:r>
              <a:rPr lang="it-IT" sz="3500" b="1" dirty="0">
                <a:solidFill>
                  <a:schemeClr val="accent1"/>
                </a:solidFill>
              </a:rPr>
              <a:t>conoscere chi si </a:t>
            </a:r>
            <a:r>
              <a:rPr lang="it-IT" sz="3500" b="1" dirty="0" smtClean="0">
                <a:solidFill>
                  <a:schemeClr val="accent1"/>
                </a:solidFill>
              </a:rPr>
              <a:t>è</a:t>
            </a:r>
          </a:p>
          <a:p>
            <a:pPr marL="0" lvl="0" indent="0">
              <a:buNone/>
            </a:pPr>
            <a:endParaRPr lang="it-IT" sz="3200" b="1" dirty="0" smtClean="0"/>
          </a:p>
          <a:p>
            <a:pPr lvl="0"/>
            <a:r>
              <a:rPr lang="it-IT" sz="3500" dirty="0" smtClean="0"/>
              <a:t> Sappiamo </a:t>
            </a:r>
            <a:r>
              <a:rPr lang="it-IT" sz="3500" dirty="0"/>
              <a:t>che non c’è in verità un punto di arrivo  </a:t>
            </a:r>
            <a:r>
              <a:rPr lang="it-IT" sz="3500" dirty="0" smtClean="0"/>
              <a:t>nella </a:t>
            </a:r>
            <a:r>
              <a:rPr lang="it-IT" sz="3500" dirty="0"/>
              <a:t>conoscenza di sé. Siamo </a:t>
            </a:r>
            <a:r>
              <a:rPr lang="it-IT" sz="3500" b="1" dirty="0" smtClean="0">
                <a:solidFill>
                  <a:schemeClr val="accent1"/>
                </a:solidFill>
              </a:rPr>
              <a:t>identità </a:t>
            </a:r>
            <a:r>
              <a:rPr lang="it-IT" sz="3500" b="1" dirty="0">
                <a:solidFill>
                  <a:schemeClr val="accent1"/>
                </a:solidFill>
              </a:rPr>
              <a:t>in costruzione </a:t>
            </a:r>
            <a:r>
              <a:rPr lang="it-IT" sz="3500" dirty="0"/>
              <a:t>e</a:t>
            </a:r>
            <a:r>
              <a:rPr lang="it-IT" sz="3500" b="1" dirty="0">
                <a:solidFill>
                  <a:schemeClr val="accent1"/>
                </a:solidFill>
              </a:rPr>
              <a:t> in </a:t>
            </a:r>
            <a:r>
              <a:rPr lang="it-IT" sz="3500" b="1" dirty="0" smtClean="0">
                <a:solidFill>
                  <a:schemeClr val="accent1"/>
                </a:solidFill>
              </a:rPr>
              <a:t>divenire</a:t>
            </a:r>
          </a:p>
          <a:p>
            <a:pPr marL="0" lvl="0" indent="0">
              <a:buNone/>
            </a:pPr>
            <a:endParaRPr lang="it-IT" sz="3200" dirty="0"/>
          </a:p>
          <a:p>
            <a:pPr lvl="0"/>
            <a:r>
              <a:rPr lang="it-IT" sz="3500" dirty="0" smtClean="0"/>
              <a:t> Siamo sempre </a:t>
            </a:r>
            <a:r>
              <a:rPr lang="it-IT" sz="3500" b="1" dirty="0" smtClean="0">
                <a:solidFill>
                  <a:schemeClr val="accent1"/>
                </a:solidFill>
              </a:rPr>
              <a:t>aperti al futuro</a:t>
            </a:r>
            <a:endParaRPr lang="it-IT" sz="3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41" y="2760382"/>
            <a:ext cx="4849284" cy="363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1" y="447188"/>
            <a:ext cx="6858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076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580912"/>
            <a:ext cx="10571998" cy="8367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Metafore del Campo Base o della </a:t>
            </a:r>
            <a:r>
              <a:rPr lang="it-IT" dirty="0" smtClean="0"/>
              <a:t>Casa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2222287"/>
            <a:ext cx="11456894" cy="4415181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 smtClean="0"/>
              <a:t> L’esperienza </a:t>
            </a:r>
            <a:r>
              <a:rPr lang="it-IT" sz="3200" dirty="0"/>
              <a:t>dell’</a:t>
            </a:r>
            <a:r>
              <a:rPr lang="it-IT" sz="3200" b="1" dirty="0">
                <a:solidFill>
                  <a:schemeClr val="accent1"/>
                </a:solidFill>
              </a:rPr>
              <a:t>incontro</a:t>
            </a:r>
            <a:r>
              <a:rPr lang="it-IT" sz="3200" dirty="0"/>
              <a:t> </a:t>
            </a:r>
            <a:r>
              <a:rPr lang="it-IT" sz="3200" b="1" dirty="0">
                <a:solidFill>
                  <a:schemeClr val="accent1"/>
                </a:solidFill>
              </a:rPr>
              <a:t>con l’altro </a:t>
            </a:r>
            <a:r>
              <a:rPr lang="it-IT" sz="3200" dirty="0"/>
              <a:t>necessità di un buon </a:t>
            </a:r>
            <a:r>
              <a:rPr lang="it-IT" sz="3200" b="1" dirty="0">
                <a:solidFill>
                  <a:schemeClr val="accent1"/>
                </a:solidFill>
              </a:rPr>
              <a:t>campo </a:t>
            </a:r>
            <a:r>
              <a:rPr lang="it-IT" sz="3200" b="1" dirty="0" smtClean="0">
                <a:solidFill>
                  <a:schemeClr val="accent1"/>
                </a:solidFill>
              </a:rPr>
              <a:t>base</a:t>
            </a:r>
          </a:p>
          <a:p>
            <a:pPr lvl="1"/>
            <a:r>
              <a:rPr lang="it-IT" sz="2800" dirty="0" smtClean="0"/>
              <a:t> Dedicare </a:t>
            </a:r>
            <a:r>
              <a:rPr lang="it-IT" sz="2800" dirty="0"/>
              <a:t>un po’ di </a:t>
            </a:r>
            <a:r>
              <a:rPr lang="it-IT" sz="2800" b="1" dirty="0" smtClean="0">
                <a:solidFill>
                  <a:schemeClr val="accent1"/>
                </a:solidFill>
              </a:rPr>
              <a:t>cura</a:t>
            </a:r>
          </a:p>
          <a:p>
            <a:pPr marL="457200" lvl="1" indent="0">
              <a:buNone/>
            </a:pPr>
            <a:endParaRPr lang="it-IT" sz="2200" b="1" dirty="0" smtClean="0"/>
          </a:p>
          <a:p>
            <a:r>
              <a:rPr lang="it-IT" sz="3200" dirty="0" smtClean="0"/>
              <a:t> Immaginarci anche come in una </a:t>
            </a:r>
            <a:r>
              <a:rPr lang="it-IT" sz="3200" b="1" dirty="0" smtClean="0">
                <a:solidFill>
                  <a:schemeClr val="accent1"/>
                </a:solidFill>
              </a:rPr>
              <a:t>casa</a:t>
            </a:r>
          </a:p>
          <a:p>
            <a:pPr lvl="1"/>
            <a:r>
              <a:rPr lang="it-IT" sz="2800" dirty="0" smtClean="0"/>
              <a:t> Costruzione </a:t>
            </a:r>
            <a:r>
              <a:rPr lang="it-IT" sz="2800" dirty="0"/>
              <a:t>del sé è un lavoro di </a:t>
            </a:r>
            <a:r>
              <a:rPr lang="it-IT" sz="2800" b="1" dirty="0">
                <a:solidFill>
                  <a:schemeClr val="accent1"/>
                </a:solidFill>
              </a:rPr>
              <a:t>tutte le </a:t>
            </a:r>
            <a:r>
              <a:rPr lang="it-IT" sz="2800" b="1" dirty="0" smtClean="0">
                <a:solidFill>
                  <a:schemeClr val="accent1"/>
                </a:solidFill>
              </a:rPr>
              <a:t>età</a:t>
            </a:r>
          </a:p>
          <a:p>
            <a:pPr lvl="1"/>
            <a:r>
              <a:rPr lang="it-IT" sz="2800" dirty="0" smtClean="0"/>
              <a:t> Davanti all’altro </a:t>
            </a:r>
            <a:r>
              <a:rPr lang="it-IT" sz="2800" dirty="0"/>
              <a:t>ognuno di noi può avere </a:t>
            </a:r>
            <a:r>
              <a:rPr lang="it-IT" sz="2800" b="1" dirty="0">
                <a:solidFill>
                  <a:schemeClr val="accent1"/>
                </a:solidFill>
              </a:rPr>
              <a:t>reazioni </a:t>
            </a:r>
            <a:r>
              <a:rPr lang="it-IT" sz="2800" b="1" dirty="0" smtClean="0">
                <a:solidFill>
                  <a:schemeClr val="accent1"/>
                </a:solidFill>
              </a:rPr>
              <a:t> diverse</a:t>
            </a:r>
            <a:endParaRPr lang="it-IT" sz="2800" dirty="0" smtClean="0">
              <a:solidFill>
                <a:schemeClr val="accent1"/>
              </a:solidFill>
            </a:endParaRPr>
          </a:p>
          <a:p>
            <a:pPr lvl="2"/>
            <a:r>
              <a:rPr lang="it-IT" sz="2800" i="1" dirty="0" smtClean="0"/>
              <a:t> Gioia</a:t>
            </a:r>
            <a:r>
              <a:rPr lang="it-IT" sz="2800" i="1" dirty="0"/>
              <a:t>, paura, accoglienza, </a:t>
            </a:r>
            <a:r>
              <a:rPr lang="it-IT" sz="2800" i="1" dirty="0" smtClean="0"/>
              <a:t>rifiuto, ecc.</a:t>
            </a:r>
          </a:p>
          <a:p>
            <a:pPr lvl="1"/>
            <a:r>
              <a:rPr lang="it-IT" sz="2800" b="1" dirty="0">
                <a:solidFill>
                  <a:schemeClr val="accent1"/>
                </a:solidFill>
              </a:rPr>
              <a:t>D</a:t>
            </a:r>
            <a:r>
              <a:rPr lang="it-IT" sz="2800" b="1" dirty="0" smtClean="0">
                <a:solidFill>
                  <a:schemeClr val="accent1"/>
                </a:solidFill>
              </a:rPr>
              <a:t>ialogare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/>
              <a:t>sempre con le </a:t>
            </a:r>
            <a:r>
              <a:rPr lang="it-IT" sz="2800" b="1" dirty="0">
                <a:solidFill>
                  <a:schemeClr val="accent1"/>
                </a:solidFill>
              </a:rPr>
              <a:t>parti più fragili </a:t>
            </a:r>
            <a:r>
              <a:rPr lang="it-IT" sz="2800" dirty="0"/>
              <a:t>di noi </a:t>
            </a:r>
            <a:r>
              <a:rPr lang="it-IT" sz="2800" dirty="0" smtClean="0"/>
              <a:t>stessi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551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5" y="2383864"/>
            <a:ext cx="8814068" cy="363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7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591670"/>
            <a:ext cx="10571998" cy="8259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Unici nel </a:t>
            </a:r>
            <a:r>
              <a:rPr lang="it-IT" dirty="0" smtClean="0"/>
              <a:t>«Noi» </a:t>
            </a:r>
            <a:r>
              <a:rPr lang="it-IT" dirty="0"/>
              <a:t>della </a:t>
            </a:r>
            <a:r>
              <a:rPr lang="it-IT" dirty="0" smtClean="0"/>
              <a:t>Fraternità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441986"/>
            <a:ext cx="10554574" cy="3416812"/>
          </a:xfrm>
        </p:spPr>
        <p:txBody>
          <a:bodyPr>
            <a:normAutofit/>
          </a:bodyPr>
          <a:lstStyle/>
          <a:p>
            <a:pPr lvl="0"/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accent1"/>
                </a:solidFill>
              </a:rPr>
              <a:t>L’alterità</a:t>
            </a:r>
            <a:r>
              <a:rPr lang="it-IT" sz="3200" dirty="0" smtClean="0">
                <a:solidFill>
                  <a:schemeClr val="accent1"/>
                </a:solidFill>
              </a:rPr>
              <a:t> </a:t>
            </a:r>
            <a:r>
              <a:rPr lang="it-IT" sz="3200" dirty="0"/>
              <a:t>come propulsore del </a:t>
            </a:r>
            <a:r>
              <a:rPr lang="it-IT" sz="3200" dirty="0" smtClean="0"/>
              <a:t>cammino</a:t>
            </a:r>
          </a:p>
          <a:p>
            <a:pPr lvl="0"/>
            <a:endParaRPr lang="it-IT" sz="3200" dirty="0"/>
          </a:p>
          <a:p>
            <a:pPr lvl="0"/>
            <a:r>
              <a:rPr lang="it-IT" sz="3200" dirty="0" smtClean="0"/>
              <a:t> Io </a:t>
            </a:r>
            <a:r>
              <a:rPr lang="it-IT" sz="3200" dirty="0"/>
              <a:t>e noi </a:t>
            </a:r>
            <a:r>
              <a:rPr lang="it-IT" sz="3200" b="1" dirty="0" smtClean="0">
                <a:solidFill>
                  <a:schemeClr val="accent1"/>
                </a:solidFill>
              </a:rPr>
              <a:t>insieme</a:t>
            </a:r>
          </a:p>
          <a:p>
            <a:pPr lvl="0"/>
            <a:endParaRPr lang="it-IT" sz="3200" dirty="0"/>
          </a:p>
          <a:p>
            <a:r>
              <a:rPr lang="it-IT" sz="3200" dirty="0" smtClean="0"/>
              <a:t> Non </a:t>
            </a:r>
            <a:r>
              <a:rPr lang="it-IT" sz="3200" dirty="0"/>
              <a:t>posso dirmi per gli altri se </a:t>
            </a:r>
            <a:r>
              <a:rPr lang="it-IT" sz="3200" b="1" dirty="0">
                <a:solidFill>
                  <a:schemeClr val="accent1"/>
                </a:solidFill>
              </a:rPr>
              <a:t>non so chi </a:t>
            </a:r>
            <a:r>
              <a:rPr lang="it-IT" sz="3200" b="1" dirty="0" smtClean="0">
                <a:solidFill>
                  <a:schemeClr val="accent1"/>
                </a:solidFill>
              </a:rPr>
              <a:t>sono</a:t>
            </a:r>
            <a:endParaRPr lang="it-IT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struttura (tema azienda)</Template>
  <TotalTime>582</TotalTime>
  <Words>1849</Words>
  <Application>Microsoft Office PowerPoint</Application>
  <PresentationFormat>Widescreen</PresentationFormat>
  <Paragraphs>186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Century Gothic</vt:lpstr>
      <vt:lpstr>Wingdings 2</vt:lpstr>
      <vt:lpstr>Citazione</vt:lpstr>
      <vt:lpstr>In Cammino Verso Se Stessi: Unici nel «Noi» della Fraternità</vt:lpstr>
      <vt:lpstr>Il Cammino Inizia</vt:lpstr>
      <vt:lpstr>Non Lasciamoci Rubare la Comunità!</vt:lpstr>
      <vt:lpstr>Presentazione standard di PowerPoint</vt:lpstr>
      <vt:lpstr>In Cammino Verso Se Stessi</vt:lpstr>
      <vt:lpstr>Presentazione standard di PowerPoint</vt:lpstr>
      <vt:lpstr>Metafore del Campo Base o della Casa </vt:lpstr>
      <vt:lpstr>Presentazione standard di PowerPoint</vt:lpstr>
      <vt:lpstr>Unici nel «Noi» della Fraternità</vt:lpstr>
      <vt:lpstr>Presentazione standard di PowerPoint</vt:lpstr>
      <vt:lpstr>Brainstorming su «Idea di Fraternità»</vt:lpstr>
      <vt:lpstr>Quale Idea di Fraternità  Veicolano i Vangeli?</vt:lpstr>
      <vt:lpstr>Presentazione standard di PowerPoint</vt:lpstr>
      <vt:lpstr>La mappa del Cammino: Icona Biblica di Caino e Abele (Gn 4,1-16)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Gesù nuovo Abele. Quale novità?</vt:lpstr>
      <vt:lpstr>Il Discorso Ecclesiologico (Mt 18):  La Fraternità come Opera dello Spirito.</vt:lpstr>
      <vt:lpstr>Presentazione standard di PowerPoint</vt:lpstr>
      <vt:lpstr>Presentazione standard di PowerPoint</vt:lpstr>
      <vt:lpstr>Presentazione standard di PowerPoint</vt:lpstr>
      <vt:lpstr>Un cammino possibile:  Conseguenze per la Vita di Comunità</vt:lpstr>
      <vt:lpstr>Passività (faticosa)</vt:lpstr>
      <vt:lpstr>Presentazione standard di PowerPoint</vt:lpstr>
      <vt:lpstr>Presentazione standard di PowerPoint</vt:lpstr>
      <vt:lpstr>Decentramento</vt:lpstr>
      <vt:lpstr>Presentazione standard di PowerPoint</vt:lpstr>
      <vt:lpstr>Presentazione standard di PowerPoint</vt:lpstr>
      <vt:lpstr>Presentazione standard di PowerPoint</vt:lpstr>
      <vt:lpstr>Fede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Applicazioni pastorali</vt:lpstr>
      <vt:lpstr>Presentazione standard di PowerPoint</vt:lpstr>
      <vt:lpstr>Per la Pace e la Fraternità tra i Popoli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Asus02</dc:creator>
  <cp:lastModifiedBy>Gatto don Sante</cp:lastModifiedBy>
  <cp:revision>61</cp:revision>
  <dcterms:created xsi:type="dcterms:W3CDTF">2018-11-08T14:13:33Z</dcterms:created>
  <dcterms:modified xsi:type="dcterms:W3CDTF">2018-11-21T11:11:44Z</dcterms:modified>
</cp:coreProperties>
</file>