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82" r:id="rId15"/>
    <p:sldId id="281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3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80" d="100"/>
          <a:sy n="80" d="100"/>
        </p:scale>
        <p:origin x="-8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218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67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98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37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43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66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36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606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659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20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97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1C74-3D22-4DDB-A665-67A6A6B6819B}" type="datetimeFigureOut">
              <a:rPr lang="en-GB" smtClean="0"/>
              <a:pPr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D626-FA89-4C8E-81FF-8C02CC39B70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31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.europa.eu/civil_service/job/cvonline/index_en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meps/en/assistant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aboutparliament/en/20150201PVL00010/Organisation#political-group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uropa.eu/eps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r.europa.eu/" TargetMode="External"/><Relationship Id="rId3" Type="http://schemas.openxmlformats.org/officeDocument/2006/relationships/hyperlink" Target="http://www.europarl.europa.eu/" TargetMode="External"/><Relationship Id="rId7" Type="http://schemas.openxmlformats.org/officeDocument/2006/relationships/hyperlink" Target="http://eesc.europa.eu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ec.europa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a.europa.eu/" TargetMode="External"/><Relationship Id="rId11" Type="http://schemas.openxmlformats.org/officeDocument/2006/relationships/hyperlink" Target="http://eeas.europa.eu/" TargetMode="External"/><Relationship Id="rId5" Type="http://schemas.openxmlformats.org/officeDocument/2006/relationships/hyperlink" Target="http://curia.europa.eu/" TargetMode="External"/><Relationship Id="rId10" Type="http://schemas.openxmlformats.org/officeDocument/2006/relationships/hyperlink" Target="http://www.edps.europa.eu/EDPSWEB" TargetMode="External"/><Relationship Id="rId4" Type="http://schemas.openxmlformats.org/officeDocument/2006/relationships/hyperlink" Target="http://www.consilium.europa.eu/" TargetMode="External"/><Relationship Id="rId9" Type="http://schemas.openxmlformats.org/officeDocument/2006/relationships/hyperlink" Target="http://www.ombudsman.europa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Opportunità Lavorative</a:t>
            </a:r>
            <a:br>
              <a:rPr lang="it-IT" sz="54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nelle Istituzioni Europee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5189" y="3886200"/>
            <a:ext cx="7991475" cy="1752600"/>
          </a:xfrm>
        </p:spPr>
        <p:txBody>
          <a:bodyPr/>
          <a:lstStyle/>
          <a:p>
            <a:r>
              <a:rPr lang="it-IT" alt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Dott.ssa Barbara Forni</a:t>
            </a:r>
            <a:endParaRPr lang="it-IT" altLang="en-US" sz="700" b="1" dirty="0">
              <a:latin typeface="Arial Narrow" panose="020B0606020202030204" pitchFamily="34" charset="0"/>
            </a:endParaRPr>
          </a:p>
          <a:p>
            <a:r>
              <a:rPr lang="it-IT" altLang="en-US" sz="2000" b="1" dirty="0">
                <a:latin typeface="Arial Narrow" panose="020B0606020202030204" pitchFamily="34" charset="0"/>
              </a:rPr>
              <a:t>Ufficio d’Informazione a Milano del Parlamento europeo</a:t>
            </a:r>
            <a:endParaRPr lang="en-GB" alt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84150"/>
            <a:ext cx="34178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51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955800" y="1929157"/>
            <a:ext cx="8280400" cy="453072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Contratto a tempo determinato (6-12 mesi)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 smtClean="0"/>
              <a:t>Può essere prorogato a </a:t>
            </a:r>
            <a:r>
              <a:rPr lang="it-IT" sz="1800" dirty="0"/>
              <a:t>tempo indeterminato in alcune istituzioni Ue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1800" dirty="0"/>
          </a:p>
          <a:p>
            <a:pPr marL="0" indent="0">
              <a:buNone/>
              <a:defRPr/>
            </a:pPr>
            <a:r>
              <a:rPr lang="it-IT" sz="1800" dirty="0"/>
              <a:t>4 categorie di funzioni: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I. funzioni manuali e di supporto amministrativo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II. lavori d'ufficio e di segreteria, gestione di un ufficio ed altre mansioni equivalenti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III. funzioni esecutive, redazionali, contabili e </a:t>
            </a:r>
            <a:r>
              <a:rPr lang="it-IT" sz="1800" dirty="0" smtClean="0"/>
              <a:t>altre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funzioni </a:t>
            </a:r>
            <a:r>
              <a:rPr lang="it-IT" sz="1800" dirty="0"/>
              <a:t>tecniche equivalenti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IV. funzioni amministrative, di consulenza, linguistiche e funzioni tecniche </a:t>
            </a:r>
            <a:r>
              <a:rPr lang="it-IT" sz="1800" dirty="0" smtClean="0"/>
              <a:t>equivalenti</a:t>
            </a:r>
          </a:p>
          <a:p>
            <a:pPr marL="109728" indent="0">
              <a:buNone/>
              <a:defRPr/>
            </a:pP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sz="1800" dirty="0"/>
              <a:t>→ tramite Test/CAST </a:t>
            </a:r>
            <a:r>
              <a:rPr lang="it-IT" sz="1800" dirty="0" smtClean="0"/>
              <a:t>EPSO </a:t>
            </a:r>
            <a:endParaRPr lang="it-IT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Agenti contrattuali (CAST)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85739"/>
            <a:ext cx="28432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1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2036807"/>
            <a:ext cx="8280400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1600" dirty="0"/>
              <a:t>La differenza tra un concorso generale e una procedura di selezione per agenti contrattuali (CAST) è la seguente: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600" dirty="0"/>
              <a:t>non è prevista la prova presso un centro di valutazione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600" dirty="0"/>
              <a:t>il numero di candidati vincitori non è predefinito</a:t>
            </a:r>
          </a:p>
          <a:p>
            <a:pPr marL="0" indent="0">
              <a:buNone/>
              <a:defRPr/>
            </a:pPr>
            <a:endParaRPr lang="it-IT" sz="1600" dirty="0"/>
          </a:p>
          <a:p>
            <a:pPr marL="0" indent="0">
              <a:buNone/>
              <a:defRPr/>
            </a:pPr>
            <a:r>
              <a:rPr lang="it-IT" sz="1600" dirty="0"/>
              <a:t>La procedura si divide in due fasi: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per i profili generici, la prima fase consiste in prove di ragionamento verbale, numerico e astratto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per i profili specialistici la procedura inizia con una selezione basata sulle qualifiche (esame del CV)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il test di verifica delle competenze può consistere in una prova scritta, orale o in un'altra prova pratica nel settore prescelto (ad esempio tradurre un testo).</a:t>
            </a:r>
          </a:p>
          <a:p>
            <a:pPr marL="0" indent="0">
              <a:buNone/>
              <a:defRPr/>
            </a:pPr>
            <a:endParaRPr lang="it-IT" sz="1600" dirty="0"/>
          </a:p>
          <a:p>
            <a:pPr marL="0" indent="0">
              <a:buNone/>
              <a:defRPr/>
            </a:pPr>
            <a:r>
              <a:rPr lang="it-IT" sz="1600" dirty="0"/>
              <a:t>I nomi dei candidati vincitori rimangono solitamente nella banca dati per </a:t>
            </a:r>
            <a:r>
              <a:rPr lang="it-IT" sz="1600" b="1" dirty="0"/>
              <a:t>tre anni</a:t>
            </a:r>
            <a:r>
              <a:rPr lang="it-IT" sz="1600" dirty="0"/>
              <a:t>.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38516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Selezione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CAST </a:t>
            </a:r>
            <a:endParaRPr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9401"/>
            <a:ext cx="2836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8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333569" y="1690688"/>
            <a:ext cx="8280400" cy="453072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Contratto a tempo </a:t>
            </a:r>
            <a:r>
              <a:rPr lang="it-IT" sz="1800" dirty="0" smtClean="0"/>
              <a:t>determinato </a:t>
            </a:r>
            <a:endParaRPr lang="it-IT" sz="1800" dirty="0"/>
          </a:p>
          <a:p>
            <a:pPr marL="0" indent="0">
              <a:buNone/>
              <a:defRPr/>
            </a:pPr>
            <a:endParaRPr lang="it-IT" sz="1800" dirty="0"/>
          </a:p>
          <a:p>
            <a:pPr marL="0" indent="0">
              <a:buNone/>
              <a:defRPr/>
            </a:pPr>
            <a:r>
              <a:rPr lang="it-IT" sz="1800" dirty="0"/>
              <a:t>La selezione e assunzione degli agenti temporanei è gestita solitamente dalle </a:t>
            </a:r>
            <a:r>
              <a:rPr lang="it-IT" sz="1800" b="1" dirty="0"/>
              <a:t>singole istituzioni </a:t>
            </a:r>
            <a:r>
              <a:rPr lang="it-IT" sz="1800" dirty="0"/>
              <a:t>e </a:t>
            </a:r>
            <a:r>
              <a:rPr lang="it-IT" sz="1800" b="1" dirty="0"/>
              <a:t>agenzie </a:t>
            </a:r>
            <a:r>
              <a:rPr lang="it-IT" sz="1800" b="1" dirty="0" smtClean="0"/>
              <a:t>dell'UE </a:t>
            </a: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sz="1800" dirty="0" smtClean="0"/>
              <a:t> </a:t>
            </a:r>
            <a:endParaRPr lang="it-IT" sz="18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Gradi AST (Assistant) - Laurea non richiesta 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AD (Administrator) </a:t>
            </a:r>
            <a:r>
              <a:rPr lang="it-IT" sz="1800" dirty="0" smtClean="0"/>
              <a:t>- </a:t>
            </a:r>
            <a:r>
              <a:rPr lang="it-IT" sz="1800" dirty="0"/>
              <a:t>Laurea richiesta 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→ Tramite selezione da EU CV Online </a:t>
            </a:r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ec.europa.eu/civil_service/job/cvonline/index_en.htm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→</a:t>
            </a:r>
            <a:r>
              <a:rPr lang="it-IT" sz="1800" i="1" dirty="0"/>
              <a:t> Call </a:t>
            </a:r>
            <a:r>
              <a:rPr lang="it-IT" sz="1800" dirty="0"/>
              <a:t>specifici per le </a:t>
            </a:r>
            <a:r>
              <a:rPr lang="it-IT" sz="1800" dirty="0" smtClean="0"/>
              <a:t>agenzie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  Agenti temporanei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43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515761" y="2498125"/>
            <a:ext cx="10058400" cy="133246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2100" dirty="0" smtClean="0"/>
              <a:t>Contratto a breve termine e su base temporanea (fino a 6 mesi) - assunzione attraverso agenzie interinali</a:t>
            </a:r>
            <a:endParaRPr lang="it-IT" sz="2100" dirty="0"/>
          </a:p>
          <a:p>
            <a:pPr marL="0" indent="0">
              <a:buNone/>
              <a:defRPr/>
            </a:pPr>
            <a:endParaRPr lang="it-IT" sz="2100" dirty="0"/>
          </a:p>
          <a:p>
            <a:pPr marL="0" indent="0"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4675" y="103743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Personale interinale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15761" y="4264367"/>
            <a:ext cx="10058400" cy="1332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900" dirty="0" smtClean="0"/>
              <a:t>Contratto temporaneo </a:t>
            </a:r>
            <a:r>
              <a:rPr lang="it-IT" sz="1900" dirty="0"/>
              <a:t>- selezione degli esperti nazionali </a:t>
            </a:r>
            <a:r>
              <a:rPr lang="it-IT" sz="1900" dirty="0" smtClean="0"/>
              <a:t>mediante </a:t>
            </a:r>
            <a:r>
              <a:rPr lang="it-IT" sz="1900" dirty="0"/>
              <a:t>procedura </a:t>
            </a:r>
            <a:r>
              <a:rPr lang="it-IT" sz="1900" dirty="0" smtClean="0"/>
              <a:t>specifica</a:t>
            </a:r>
          </a:p>
          <a:p>
            <a:pPr marL="0" indent="0">
              <a:buNone/>
              <a:defRPr/>
            </a:pPr>
            <a:endParaRPr lang="it-IT" sz="19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900" dirty="0"/>
              <a:t>D</a:t>
            </a:r>
            <a:r>
              <a:rPr lang="it-IT" sz="1900" dirty="0" smtClean="0"/>
              <a:t>ipendenti </a:t>
            </a:r>
            <a:r>
              <a:rPr lang="it-IT" sz="1900" dirty="0"/>
              <a:t>di organismi pubblici nazionali e internazionali </a:t>
            </a:r>
            <a:r>
              <a:rPr lang="it-IT" sz="1900" dirty="0" smtClean="0"/>
              <a:t>e dipendenti </a:t>
            </a:r>
            <a:r>
              <a:rPr lang="it-IT" sz="1900" dirty="0"/>
              <a:t>del pubblico impiego </a:t>
            </a:r>
            <a:r>
              <a:rPr lang="it-IT" sz="1900" dirty="0" smtClean="0"/>
              <a:t>invitati </a:t>
            </a:r>
            <a:r>
              <a:rPr lang="it-IT" sz="1900" dirty="0"/>
              <a:t>a lavorare per un paio d'anni presso le istituzioni </a:t>
            </a:r>
            <a:r>
              <a:rPr lang="it-IT" sz="1900" dirty="0" smtClean="0"/>
              <a:t>dell’UE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9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900" dirty="0" smtClean="0"/>
              <a:t> </a:t>
            </a:r>
            <a:endParaRPr lang="en-GB" sz="19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54675" y="30407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Esperti nazionali distaccati (END)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2659" y="619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Tirocinanti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546" y="1801084"/>
            <a:ext cx="10058400" cy="133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Il Parlamento europeo, il Consiglio, la Commissione, il Servizio europeo per l’azione esterna, la Corte di giustizia, la Corte dei conti, il Comitato economico e sociale europeo, il Comitato delle regioni e il Mediatore europeo offrono tirocini di 3-5 mesi per giovani laureati</a:t>
            </a:r>
            <a:endParaRPr lang="it-IT" sz="1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2659" y="3339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Assistenti parlamentari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15546" y="4632451"/>
            <a:ext cx="11376454" cy="1332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dirty="0" smtClean="0"/>
              <a:t>Consultare il sito del Parlamento europeo </a:t>
            </a:r>
            <a:r>
              <a:rPr lang="it-IT" sz="7200" dirty="0"/>
              <a:t>per informazioni sugli assistenti parlamentari che lavorano per i deputati del Parlamento </a:t>
            </a:r>
            <a:r>
              <a:rPr lang="it-IT" sz="7200" dirty="0" smtClean="0"/>
              <a:t>europeo: </a:t>
            </a:r>
            <a:r>
              <a:rPr lang="it-IT" sz="7200" dirty="0" smtClean="0">
                <a:hlinkClick r:id="rId3"/>
              </a:rPr>
              <a:t>http</a:t>
            </a:r>
            <a:r>
              <a:rPr lang="it-IT" sz="7200" dirty="0">
                <a:hlinkClick r:id="rId3"/>
              </a:rPr>
              <a:t>://</a:t>
            </a:r>
            <a:r>
              <a:rPr lang="it-IT" sz="7200" dirty="0" smtClean="0">
                <a:hlinkClick r:id="rId3"/>
              </a:rPr>
              <a:t>www.europarl.europa.eu/meps/en/assistants.html</a:t>
            </a:r>
            <a:endParaRPr lang="it-IT" sz="7200" dirty="0" smtClean="0"/>
          </a:p>
          <a:p>
            <a:pPr marL="0" indent="0">
              <a:buNone/>
              <a:defRPr/>
            </a:pPr>
            <a:endParaRPr lang="it-IT" sz="8000" dirty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dirty="0" smtClean="0"/>
              <a:t>Vedere </a:t>
            </a:r>
            <a:r>
              <a:rPr lang="it-IT" sz="7200" dirty="0"/>
              <a:t>anche i siti dei vari gruppi politici per informazioni sulle loro proprie procedure di </a:t>
            </a:r>
            <a:r>
              <a:rPr lang="it-IT" sz="7200" dirty="0" smtClean="0"/>
              <a:t>assunzione:  </a:t>
            </a:r>
            <a:r>
              <a:rPr lang="it-IT" sz="7200" dirty="0" smtClean="0">
                <a:hlinkClick r:id="rId4"/>
              </a:rPr>
              <a:t>http</a:t>
            </a:r>
            <a:r>
              <a:rPr lang="it-IT" sz="7200" dirty="0">
                <a:hlinkClick r:id="rId4"/>
              </a:rPr>
              <a:t>://</a:t>
            </a:r>
            <a:r>
              <a:rPr lang="it-IT" sz="7200" dirty="0" smtClean="0">
                <a:hlinkClick r:id="rId4"/>
              </a:rPr>
              <a:t>www.europarl.europa.eu/aboutparliament/en/20150201PVL00010/Organisation#political-groups</a:t>
            </a:r>
            <a:endParaRPr lang="it-IT" sz="7200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21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21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42495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458602" y="2351581"/>
            <a:ext cx="10058400" cy="13324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it-IT" sz="7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7200" b="1" dirty="0" err="1" smtClean="0"/>
              <a:t>Consulenti</a:t>
            </a:r>
            <a:endParaRPr lang="en-GB" sz="7200" b="1" dirty="0" smtClean="0"/>
          </a:p>
          <a:p>
            <a:pPr marL="0" indent="0">
              <a:buNone/>
              <a:defRPr/>
            </a:pP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7200" b="1" dirty="0" err="1"/>
              <a:t>Linguisti</a:t>
            </a:r>
            <a:r>
              <a:rPr lang="en-GB" sz="7200" b="1" dirty="0"/>
              <a:t> freelance </a:t>
            </a:r>
            <a:endParaRPr lang="en-GB" sz="7200" b="1" dirty="0" smtClean="0"/>
          </a:p>
          <a:p>
            <a:pPr marL="0" indent="0">
              <a:buNone/>
              <a:defRPr/>
            </a:pP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Giovani professionisti presso le delegazioni </a:t>
            </a:r>
            <a:endParaRPr lang="it-IT" sz="7200" b="1" dirty="0" smtClean="0"/>
          </a:p>
          <a:p>
            <a:pPr marL="0" indent="0">
              <a:buNone/>
              <a:defRPr/>
            </a:pPr>
            <a:endParaRPr lang="it-IT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Esperti UE (banca dati di esperti) </a:t>
            </a:r>
            <a:endParaRPr lang="it-IT" sz="7200" b="1" dirty="0" smtClean="0"/>
          </a:p>
          <a:p>
            <a:pPr marL="0" indent="0">
              <a:buNone/>
              <a:defRPr/>
            </a:pPr>
            <a:endParaRPr lang="it-IT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Addetti alla manutenzione e al servizio mensa </a:t>
            </a: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21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100" dirty="0"/>
          </a:p>
          <a:p>
            <a:pPr marL="0" indent="0"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402" y="86949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Altri contratti temporanei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9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r>
              <a:rPr lang="it-IT" altLang="en-US" b="1" smtClean="0">
                <a:solidFill>
                  <a:srgbClr val="FFFFFF"/>
                </a:solidFill>
              </a:rPr>
              <a:t>di s</a:t>
            </a:r>
            <a:endParaRPr lang="en-GB" altLang="en-US" sz="540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>
                <a:solidFill>
                  <a:srgbClr val="000092"/>
                </a:solidFill>
                <a:latin typeface="Arial" charset="0"/>
              </a:rPr>
              <a:t>  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Esempi di profili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professionali                   </a:t>
            </a:r>
            <a:endParaRPr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787547"/>
              </p:ext>
            </p:extLst>
          </p:nvPr>
        </p:nvGraphicFramePr>
        <p:xfrm>
          <a:off x="2424114" y="1762126"/>
          <a:ext cx="7775575" cy="3838576"/>
        </p:xfrm>
        <a:graphic>
          <a:graphicData uri="http://schemas.openxmlformats.org/drawingml/2006/table">
            <a:tbl>
              <a:tblPr firstRow="1" firstCol="1" bandRow="1"/>
              <a:tblGrid>
                <a:gridCol w="1943503"/>
                <a:gridCol w="1800022"/>
                <a:gridCol w="1800025"/>
                <a:gridCol w="2232025"/>
              </a:tblGrid>
              <a:tr h="54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Amministrazione pubblica europea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Diritto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Economia - Statistica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Funzionario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Giurista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Economista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Revisore dei conti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Giurista - linguista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Statistico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Lingue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Comunicazione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Tecnologie dell'informazione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Personale di sostegno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Traduttore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Funzionario addetto alla comunicazione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Personale informatico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Segretario/assistente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amministrativo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Interprete di conferenza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alla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comunicazione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Assistente alle risorse umane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Correttore di bozze - revisore linguistico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Giurista - linguista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Relazioni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esterne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Finanza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Funzionario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Analista finanziario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finanziario/</a:t>
                      </a:r>
                      <a:r>
                        <a:rPr lang="en-GB" sz="12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contabile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46" name="Rectangle 2"/>
          <p:cNvSpPr>
            <a:spLocks noChangeArrowheads="1"/>
          </p:cNvSpPr>
          <p:nvPr/>
        </p:nvSpPr>
        <p:spPr bwMode="auto">
          <a:xfrm>
            <a:off x="3411539" y="1806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539" y="285750"/>
            <a:ext cx="252253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5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58490"/>
            <a:ext cx="8229600" cy="4525962"/>
          </a:xfrm>
        </p:spPr>
        <p:txBody>
          <a:bodyPr/>
          <a:lstStyle/>
          <a:p>
            <a:pPr marL="533400" indent="-533400"/>
            <a:r>
              <a:rPr lang="it-IT" altLang="en-US" dirty="0" smtClean="0"/>
              <a:t>Creare un proprio </a:t>
            </a:r>
            <a:r>
              <a:rPr lang="it-IT" altLang="en-US" b="1" dirty="0" smtClean="0"/>
              <a:t>account </a:t>
            </a:r>
            <a:r>
              <a:rPr lang="it-IT" altLang="en-US" dirty="0" smtClean="0"/>
              <a:t>sul sito dell'EPSO.</a:t>
            </a:r>
          </a:p>
          <a:p>
            <a:pPr marL="533400" indent="-533400">
              <a:buNone/>
            </a:pPr>
            <a:endParaRPr lang="it-IT" altLang="en-US" sz="1600" dirty="0"/>
          </a:p>
          <a:p>
            <a:pPr marL="533400" indent="-533400"/>
            <a:r>
              <a:rPr lang="it-IT" altLang="en-US" dirty="0" smtClean="0"/>
              <a:t>I bandi per i concorsi vengono pubblicati sulla Gazzetta Ufficiale dell'Unione Europea e sul sito dell'EPSO.</a:t>
            </a:r>
          </a:p>
          <a:p>
            <a:pPr marL="533400" indent="-533400">
              <a:buNone/>
            </a:pPr>
            <a:endParaRPr lang="it-IT" altLang="en-US" sz="1600" dirty="0"/>
          </a:p>
          <a:p>
            <a:pPr marL="533400" indent="-533400"/>
            <a:r>
              <a:rPr lang="it-IT" altLang="en-US" b="1" dirty="0" smtClean="0"/>
              <a:t>Iscriversi</a:t>
            </a:r>
            <a:r>
              <a:rPr lang="it-IT" altLang="en-US" dirty="0" smtClean="0"/>
              <a:t> online ai concorsi tramite il proprio account EPSO. </a:t>
            </a:r>
            <a:endParaRPr lang="en-GB" alt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000092"/>
                </a:solidFill>
                <a:latin typeface="Arial Narrow" pitchFamily="34" charset="0"/>
              </a:rPr>
              <a:t>Come Candidarsi</a:t>
            </a:r>
            <a:endParaRPr lang="en-GB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951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93714"/>
            <a:ext cx="6985000" cy="8477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2532" name="Picture 2" descr="S:\STAGISTI - LAVORI IN CORSO\Giulia\come candidar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431" y="359953"/>
            <a:ext cx="80883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49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2029555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r>
              <a:rPr lang="it-IT" dirty="0" smtClean="0"/>
              <a:t>La procedura di selezione prevede </a:t>
            </a:r>
            <a:r>
              <a:rPr lang="it-IT" b="1" dirty="0" smtClean="0"/>
              <a:t>due fasi</a:t>
            </a:r>
            <a:r>
              <a:rPr lang="en-GB" dirty="0" smtClean="0"/>
              <a:t>:</a:t>
            </a:r>
          </a:p>
          <a:p>
            <a:pPr marL="533400" indent="-533400">
              <a:buNone/>
              <a:defRPr/>
            </a:pPr>
            <a:endParaRPr lang="en-GB" sz="1600" dirty="0"/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it-IT" b="1" dirty="0" smtClean="0"/>
              <a:t>Fase di ammissione: </a:t>
            </a:r>
            <a:r>
              <a:rPr lang="it-IT" dirty="0" smtClean="0"/>
              <a:t>prova di accesso al computer</a:t>
            </a:r>
            <a:r>
              <a:rPr lang="en-GB" dirty="0" smtClean="0"/>
              <a:t> 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it-IT" b="1" dirty="0" smtClean="0"/>
              <a:t>Fase di valutazione</a:t>
            </a:r>
            <a:r>
              <a:rPr lang="en-GB" dirty="0" smtClean="0"/>
              <a:t> </a:t>
            </a:r>
          </a:p>
          <a:p>
            <a:pPr marL="533400" indent="-533400">
              <a:buFont typeface="Wingdings 3"/>
              <a:buChar char=""/>
              <a:defRPr/>
            </a:pPr>
            <a:endParaRPr lang="it-IT" dirty="0" smtClean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I candidati che superano il concorso sono iscritti in un «</a:t>
            </a:r>
            <a:r>
              <a:rPr lang="it-IT" b="1" dirty="0" smtClean="0"/>
              <a:t>elenco di riserva</a:t>
            </a:r>
            <a:r>
              <a:rPr lang="it-IT" dirty="0" smtClean="0"/>
              <a:t>».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74676"/>
            <a:ext cx="6985000" cy="847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600" dirty="0">
                <a:solidFill>
                  <a:srgbClr val="000092"/>
                </a:solidFill>
                <a:latin typeface="Arial Narrow" pitchFamily="34" charset="0"/>
              </a:rPr>
              <a:t>Candidature</a:t>
            </a:r>
            <a:endParaRPr lang="en-GB" sz="4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79413"/>
            <a:ext cx="298767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065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9750" indent="-539750"/>
            <a:endParaRPr lang="it-IT" altLang="en-US" sz="2000" dirty="0">
              <a:latin typeface="Arial Narrow" panose="020B0606020202030204" pitchFamily="34" charset="0"/>
            </a:endParaRPr>
          </a:p>
          <a:p>
            <a:pPr marL="539750" indent="-539750"/>
            <a:r>
              <a:rPr lang="it-IT" altLang="en-US" dirty="0" smtClean="0"/>
              <a:t>Assunzioni gestite dall'</a:t>
            </a:r>
            <a:r>
              <a:rPr lang="it-IT" altLang="en-US" b="1" dirty="0" smtClean="0"/>
              <a:t>EPSO</a:t>
            </a:r>
            <a:r>
              <a:rPr lang="it-IT" altLang="en-US" dirty="0" smtClean="0"/>
              <a:t> (</a:t>
            </a:r>
            <a:r>
              <a:rPr lang="it-IT" altLang="en-US" b="1" dirty="0" smtClean="0"/>
              <a:t>Ufficio europeo per la Selezione del Personale</a:t>
            </a:r>
            <a:r>
              <a:rPr lang="it-IT" altLang="en-US" dirty="0" smtClean="0"/>
              <a:t>).</a:t>
            </a:r>
          </a:p>
          <a:p>
            <a:pPr marL="539750" indent="-539750"/>
            <a:endParaRPr lang="it-IT" altLang="en-US" dirty="0" smtClean="0"/>
          </a:p>
          <a:p>
            <a:pPr marL="539750" indent="-539750"/>
            <a:r>
              <a:rPr lang="it-IT" altLang="en-US" dirty="0" smtClean="0"/>
              <a:t>Esclusivamente tramite </a:t>
            </a:r>
            <a:r>
              <a:rPr lang="it-IT" altLang="en-US" b="1" dirty="0" smtClean="0"/>
              <a:t>concorso.</a:t>
            </a:r>
          </a:p>
          <a:p>
            <a:pPr marL="539750" indent="-539750">
              <a:buNone/>
            </a:pPr>
            <a:endParaRPr lang="it-IT" altLang="en-US" dirty="0" smtClean="0"/>
          </a:p>
          <a:p>
            <a:pPr marL="539750" indent="-539750"/>
            <a:r>
              <a:rPr lang="it-IT" altLang="en-US" dirty="0" smtClean="0"/>
              <a:t>Link al sito dell'EPSO:  </a:t>
            </a:r>
            <a:r>
              <a:rPr lang="it-IT" altLang="en-US" dirty="0" smtClean="0">
                <a:solidFill>
                  <a:schemeClr val="accent1"/>
                </a:solidFill>
                <a:hlinkClick r:id="rId2"/>
              </a:rPr>
              <a:t>www.europa.eu/epso</a:t>
            </a:r>
            <a:endParaRPr lang="it-IT" altLang="en-US" dirty="0" smtClean="0">
              <a:solidFill>
                <a:schemeClr val="accent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857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Come?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351" y="188913"/>
            <a:ext cx="29892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78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 3"/>
              <a:buChar char=""/>
              <a:defRPr/>
            </a:pPr>
            <a:endParaRPr lang="it-IT" dirty="0" smtClean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Si svolge in centri accreditati nei Paesi membri. </a:t>
            </a:r>
            <a:endParaRPr lang="it-IT" sz="2000" dirty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E´ composta da:</a:t>
            </a:r>
          </a:p>
          <a:p>
            <a:pPr marL="533400" indent="-533400">
              <a:buNone/>
              <a:defRPr/>
            </a:pPr>
            <a:endParaRPr lang="it-IT" sz="1200" dirty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verbale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numerico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astratto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dirty="0"/>
              <a:t>n</a:t>
            </a:r>
            <a:r>
              <a:rPr lang="it-IT" dirty="0" smtClean="0"/>
              <a:t>ella lingua principale del candidato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 test situazionale (SJT) 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dirty="0"/>
              <a:t>n</a:t>
            </a:r>
            <a:r>
              <a:rPr lang="it-IT" dirty="0" smtClean="0"/>
              <a:t>ella seconda lingua scelta dal candidato (inglese, francese o tedesco)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4000" dirty="0">
                <a:solidFill>
                  <a:srgbClr val="000092"/>
                </a:solidFill>
              </a:rPr>
              <a:t/>
            </a:r>
            <a:br>
              <a:rPr lang="it-IT" sz="40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3375"/>
            <a:ext cx="2644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71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87362" y="144810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b="1" dirty="0"/>
              <a:t>Test di ragionamento verbale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it-IT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4" y="74613"/>
            <a:ext cx="2809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672" y="1837455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1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6998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it-IT" altLang="en-US" b="1"/>
              <a:t>Test di ragionamento numerico </a:t>
            </a:r>
          </a:p>
          <a:p>
            <a:pPr marL="457200" lvl="1" indent="0">
              <a:buNone/>
            </a:pPr>
            <a:endParaRPr lang="it-IT" alt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1600" dirty="0">
                <a:solidFill>
                  <a:srgbClr val="000092"/>
                </a:solidFill>
              </a:rPr>
              <a:t/>
            </a:r>
            <a:br>
              <a:rPr lang="it-IT" sz="16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3375"/>
            <a:ext cx="2644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9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87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341439"/>
            <a:ext cx="7772400" cy="4530725"/>
          </a:xfrm>
        </p:spPr>
        <p:txBody>
          <a:bodyPr/>
          <a:lstStyle/>
          <a:p>
            <a:pPr marL="457200" lvl="1" indent="0">
              <a:buNone/>
            </a:pPr>
            <a:r>
              <a:rPr lang="it-IT" altLang="en-US" b="1"/>
              <a:t>Test di ragionamento astratto</a:t>
            </a:r>
          </a:p>
          <a:p>
            <a:pPr marL="457200" lvl="1" indent="0">
              <a:buNone/>
            </a:pPr>
            <a:endParaRPr lang="it-IT" altLang="en-US" smtClean="0"/>
          </a:p>
          <a:p>
            <a:pPr marL="457200" lvl="1" indent="0">
              <a:buNone/>
            </a:pPr>
            <a:endParaRPr lang="it-IT" altLang="en-US" smtClean="0"/>
          </a:p>
          <a:p>
            <a:pPr marL="457200" lvl="1" indent="0">
              <a:buNone/>
            </a:pPr>
            <a:r>
              <a:rPr lang="it-IT" altLang="en-US" smtClean="0"/>
              <a:t> </a:t>
            </a:r>
          </a:p>
          <a:p>
            <a:pPr marL="457200" lvl="1" indent="0">
              <a:buNone/>
            </a:pPr>
            <a:endParaRPr lang="it-IT" alt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1600" dirty="0">
                <a:solidFill>
                  <a:srgbClr val="000092"/>
                </a:solidFill>
              </a:rPr>
              <a:t/>
            </a:r>
            <a:br>
              <a:rPr lang="it-IT" sz="16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951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675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0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24113" y="1700214"/>
            <a:ext cx="7772400" cy="4575175"/>
          </a:xfrm>
        </p:spPr>
        <p:txBody>
          <a:bodyPr>
            <a:normAutofit/>
          </a:bodyPr>
          <a:lstStyle/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Avrà luogo a Bruxelles o Lussemburgo</a:t>
            </a:r>
            <a:endParaRPr lang="it-IT" sz="2000" dirty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E´ composta da:</a:t>
            </a:r>
          </a:p>
          <a:p>
            <a:pPr marL="533400" indent="-533400">
              <a:buNone/>
              <a:defRPr/>
            </a:pPr>
            <a:endParaRPr lang="it-IT" sz="1200" dirty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uno studio di caso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 esercizio in gruppo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una presentazione orale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un'intervista basata sulle competenze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/>
              <a:t>e</a:t>
            </a:r>
            <a:r>
              <a:rPr lang="it-IT" dirty="0" smtClean="0"/>
              <a:t>sercizio e-</a:t>
            </a:r>
            <a:r>
              <a:rPr lang="it-IT" dirty="0" err="1" smtClean="0"/>
              <a:t>tray</a:t>
            </a:r>
            <a:r>
              <a:rPr lang="it-IT" dirty="0" smtClean="0"/>
              <a:t> (test al computer </a:t>
            </a:r>
            <a:r>
              <a:rPr lang="it-IT" dirty="0"/>
              <a:t>nel quale i partecipanti devono rispondere a una serie di domande utilizzando </a:t>
            </a:r>
            <a:r>
              <a:rPr lang="it-IT" dirty="0" smtClean="0"/>
              <a:t>la documentazione fornita loro in una casella di posta elettronica)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/>
              <a:t>p</a:t>
            </a:r>
            <a:r>
              <a:rPr lang="it-IT" dirty="0" smtClean="0"/>
              <a:t>rove pratiche sulle conoscenze linguistiche</a:t>
            </a:r>
          </a:p>
          <a:p>
            <a:pPr marL="533400" indent="-533400">
              <a:buFont typeface="Wingdings 3"/>
              <a:buChar char=""/>
              <a:defRPr/>
            </a:pPr>
            <a:endParaRPr lang="en-GB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204" y="45640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2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Fase di valutazione</a:t>
            </a:r>
            <a:r>
              <a:rPr lang="en-GB" sz="4000" dirty="0">
                <a:solidFill>
                  <a:srgbClr val="000092"/>
                </a:solidFill>
                <a:latin typeface="Arial Narrow" pitchFamily="34" charset="0"/>
              </a:rPr>
              <a:t> </a:t>
            </a:r>
            <a:r>
              <a:rPr lang="it-IT" sz="3800" dirty="0">
                <a:solidFill>
                  <a:srgbClr val="000092"/>
                </a:solidFill>
              </a:rPr>
              <a:t/>
            </a:r>
            <a:br>
              <a:rPr lang="it-IT" sz="38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539" y="333375"/>
            <a:ext cx="28146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32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829491" y="2269770"/>
            <a:ext cx="10515600" cy="4351338"/>
          </a:xfrm>
        </p:spPr>
        <p:txBody>
          <a:bodyPr/>
          <a:lstStyle/>
          <a:p>
            <a:pPr marL="539750" indent="-447675"/>
            <a:endParaRPr lang="it-IT" altLang="en-US" sz="1600" dirty="0"/>
          </a:p>
          <a:p>
            <a:pPr marL="539750" indent="-447675"/>
            <a:r>
              <a:rPr lang="it-IT" altLang="en-US" dirty="0" smtClean="0"/>
              <a:t>Elenco dal quale le Istituzioni dell'UE scelgono chi assumere</a:t>
            </a:r>
          </a:p>
          <a:p>
            <a:pPr marL="92075" indent="0">
              <a:buNone/>
            </a:pPr>
            <a:endParaRPr lang="it-IT" altLang="en-US" sz="1600" dirty="0"/>
          </a:p>
          <a:p>
            <a:pPr marL="539750" indent="-447675"/>
            <a:r>
              <a:rPr lang="it-IT" altLang="en-US" dirty="0" smtClean="0"/>
              <a:t>Per i  profili professionali più comuni, gli elenchi di riserva rimangono validi per un anno</a:t>
            </a:r>
          </a:p>
          <a:p>
            <a:pPr marL="92075" indent="0">
              <a:buNone/>
            </a:pPr>
            <a:endParaRPr lang="it-IT" altLang="en-US" sz="1600" dirty="0"/>
          </a:p>
          <a:p>
            <a:pPr marL="539750" indent="-447675"/>
            <a:r>
              <a:rPr lang="it-IT" altLang="en-US" dirty="0" smtClean="0"/>
              <a:t>Gli elenchi degli idonei per altri profili rimangono validi per un periodo più lungo</a:t>
            </a:r>
            <a:r>
              <a:rPr lang="it-IT" altLang="en-US" dirty="0"/>
              <a:t> </a:t>
            </a:r>
            <a:r>
              <a:rPr lang="it-IT" altLang="en-US" dirty="0" smtClean="0"/>
              <a:t>(Esempio CAST: 3 anni)</a:t>
            </a:r>
          </a:p>
          <a:p>
            <a:pPr marL="539750" indent="-447675"/>
            <a:endParaRPr lang="en-GB" alt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889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9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49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6000" dirty="0">
                <a:solidFill>
                  <a:srgbClr val="000092"/>
                </a:solidFill>
                <a:latin typeface="Arial Narrow" pitchFamily="34" charset="0"/>
              </a:rPr>
              <a:t>Elenco di riserva</a:t>
            </a:r>
            <a:endParaRPr lang="en-GB" sz="60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65125"/>
            <a:ext cx="27368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6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solidFill>
                  <a:srgbClr val="000099"/>
                </a:solidFill>
                <a:hlinkClick r:id="rId2"/>
              </a:rPr>
              <a:t>Commissione europea</a:t>
            </a:r>
            <a:r>
              <a:rPr lang="it-IT" sz="1600" dirty="0"/>
              <a:t> </a:t>
            </a:r>
            <a:r>
              <a:rPr lang="it-IT" sz="1200" dirty="0"/>
              <a:t>(Bruxelles, Lussemburgo e uffici di rappresentanza in ogni paese dell’UE)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solidFill>
                  <a:schemeClr val="accent1"/>
                </a:solidFill>
                <a:hlinkClick r:id="rId3"/>
              </a:rPr>
              <a:t>Parlamento europeo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200" dirty="0"/>
              <a:t>(Bruxelles, Lussemburgo, Strasburgo e uffici di rappresentanza in ogni paese dell’UE)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4"/>
              </a:rPr>
              <a:t>Consiglio dell'Unione europea</a:t>
            </a:r>
            <a:r>
              <a:rPr lang="it-IT" sz="1600" dirty="0"/>
              <a:t> </a:t>
            </a:r>
            <a:r>
              <a:rPr lang="it-IT" sz="1200" dirty="0"/>
              <a:t>(Bruxelles) 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5"/>
              </a:rPr>
              <a:t>Corte di giustizia dell'Unione europea</a:t>
            </a:r>
            <a:r>
              <a:rPr lang="it-IT" sz="1600" dirty="0"/>
              <a:t> </a:t>
            </a:r>
            <a:r>
              <a:rPr lang="it-IT" sz="1200" dirty="0"/>
              <a:t>(Lussemburgo)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6"/>
              </a:rPr>
              <a:t>Corte dei conti europea</a:t>
            </a:r>
            <a:r>
              <a:rPr lang="it-IT" sz="1600" dirty="0"/>
              <a:t> </a:t>
            </a:r>
            <a:r>
              <a:rPr lang="it-IT" sz="1200" dirty="0"/>
              <a:t>(Lussemburgo)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7"/>
              </a:rPr>
              <a:t>Comitato economico e sociale europeo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8"/>
              </a:rPr>
              <a:t>Comitato delle regioni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9"/>
              </a:rPr>
              <a:t>Mediatore europeo</a:t>
            </a:r>
            <a:r>
              <a:rPr lang="it-IT" sz="1600" dirty="0"/>
              <a:t> </a:t>
            </a:r>
            <a:r>
              <a:rPr lang="it-IT" sz="1200" dirty="0"/>
              <a:t>(Strasburgo)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0"/>
              </a:rPr>
              <a:t>Garante europeo della protezione dei dati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1"/>
              </a:rPr>
              <a:t>Servizio europeo per l’azione esterna </a:t>
            </a:r>
            <a:r>
              <a:rPr lang="it-IT" sz="1200" dirty="0"/>
              <a:t>(Bruxelles e uffici di rappresentanza in tutto il mondo)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1"/>
              </a:rPr>
              <a:t>Agenzie UE</a:t>
            </a:r>
            <a:r>
              <a:rPr lang="it-IT" sz="1600" dirty="0"/>
              <a:t> </a:t>
            </a:r>
            <a:r>
              <a:rPr lang="it-IT" sz="1200" dirty="0"/>
              <a:t>(In Italia: Autorità europea per la sicurezza alimentare (EFSA) – Parma; Fondazione europea per la formazione professionale (ETF) – Torino)</a:t>
            </a:r>
          </a:p>
          <a:p>
            <a:pPr marL="365760" indent="-256032">
              <a:buFont typeface="Wingdings 3"/>
              <a:buChar char=""/>
              <a:defRPr/>
            </a:pPr>
            <a:endParaRPr lang="it-IT" sz="1600" dirty="0"/>
          </a:p>
          <a:p>
            <a:pPr marL="365760" indent="-256032">
              <a:buFont typeface="Wingdings 3"/>
              <a:buChar char=""/>
              <a:defRPr/>
            </a:pPr>
            <a:endParaRPr lang="it-IT" sz="1600" u="sng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857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Dove?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33363"/>
            <a:ext cx="28797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6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2162188" y="1641646"/>
            <a:ext cx="7756169" cy="5140142"/>
          </a:xfrm>
        </p:spPr>
        <p:txBody>
          <a:bodyPr>
            <a:normAutofit fontScale="25000" lnSpcReduction="20000"/>
          </a:bodyPr>
          <a:lstStyle/>
          <a:p>
            <a:pPr marL="365760" indent="-256032">
              <a:buFont typeface="Wingdings" pitchFamily="2" charset="2"/>
              <a:buChar char="§"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Funzionari permanenti </a:t>
            </a:r>
          </a:p>
          <a:p>
            <a:pPr marL="1138428" lvl="1" indent="-571500">
              <a:defRPr/>
            </a:pPr>
            <a:r>
              <a:rPr lang="it-IT" sz="5600" dirty="0" smtClean="0"/>
              <a:t>Amministratori</a:t>
            </a:r>
          </a:p>
          <a:p>
            <a:pPr marL="1138428" lvl="1" indent="-571500">
              <a:defRPr/>
            </a:pPr>
            <a:r>
              <a:rPr lang="it-IT" sz="5600" dirty="0" smtClean="0"/>
              <a:t>Assistenti</a:t>
            </a:r>
          </a:p>
          <a:p>
            <a:pPr marL="1138428" lvl="1" indent="-571500">
              <a:defRPr/>
            </a:pPr>
            <a:r>
              <a:rPr lang="it-IT" sz="5600" dirty="0" smtClean="0"/>
              <a:t>Assistenti-segretari</a:t>
            </a:r>
          </a:p>
          <a:p>
            <a:pPr marL="566928" lvl="1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Agenti </a:t>
            </a:r>
            <a:r>
              <a:rPr lang="it-IT" sz="6400" b="1" dirty="0" smtClean="0"/>
              <a:t>contrattuali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Agenti </a:t>
            </a:r>
            <a:r>
              <a:rPr lang="it-IT" sz="6400" b="1" dirty="0" smtClean="0"/>
              <a:t>temporanei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Personale </a:t>
            </a:r>
            <a:r>
              <a:rPr lang="it-IT" sz="6400" b="1" dirty="0" smtClean="0"/>
              <a:t>interinale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Esperti </a:t>
            </a:r>
            <a:r>
              <a:rPr lang="it-IT" sz="6400" b="1" dirty="0"/>
              <a:t>nazionali </a:t>
            </a:r>
            <a:r>
              <a:rPr lang="it-IT" sz="6400" b="1" dirty="0" smtClean="0"/>
              <a:t>distaccati</a:t>
            </a:r>
          </a:p>
          <a:p>
            <a:pPr marL="109728" indent="0">
              <a:buNone/>
              <a:defRPr/>
            </a:pPr>
            <a:r>
              <a:rPr lang="it-IT" sz="5600" dirty="0" smtClean="0"/>
              <a:t>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Tirocinanti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Assistenti parlamentari </a:t>
            </a:r>
          </a:p>
          <a:p>
            <a:pPr marL="109728" indent="0">
              <a:buNone/>
              <a:defRPr/>
            </a:pPr>
            <a:endParaRPr lang="it-IT" sz="5600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Altri contratti temporanei</a:t>
            </a:r>
          </a:p>
          <a:p>
            <a:pPr marL="0" indent="0">
              <a:buNone/>
              <a:defRPr/>
            </a:pPr>
            <a:endParaRPr lang="it-IT" dirty="0" smtClean="0"/>
          </a:p>
          <a:p>
            <a:pPr marL="365760" indent="-256032">
              <a:buNone/>
              <a:defRPr/>
            </a:pPr>
            <a:endParaRPr lang="it-IT" dirty="0" smtClean="0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79576" y="581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Profili professionali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389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678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buNone/>
              <a:defRPr/>
            </a:pPr>
            <a:r>
              <a:rPr lang="it-IT" dirty="0" smtClean="0"/>
              <a:t>Contratto a tempo indeterminato </a:t>
            </a:r>
          </a:p>
          <a:p>
            <a:pPr marL="365760" indent="-256032">
              <a:buNone/>
              <a:defRPr/>
            </a:pPr>
            <a:endParaRPr lang="it-IT" sz="2400" dirty="0"/>
          </a:p>
          <a:p>
            <a:pPr marL="365760" indent="-256032">
              <a:buNone/>
              <a:defRPr/>
            </a:pPr>
            <a:r>
              <a:rPr lang="it-IT" sz="2400" dirty="0"/>
              <a:t>2 categorie: </a:t>
            </a:r>
          </a:p>
          <a:p>
            <a:pPr marL="365760" indent="-256032">
              <a:buNone/>
              <a:defRPr/>
            </a:pPr>
            <a:endParaRPr lang="it-IT" sz="16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Amministratori (AD)  </a:t>
            </a:r>
          </a:p>
          <a:p>
            <a:pPr marL="365760" indent="-256032">
              <a:buNone/>
              <a:defRPr/>
            </a:pPr>
            <a:endParaRPr lang="it-IT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Assistenti (AST)</a:t>
            </a:r>
          </a:p>
          <a:p>
            <a:pPr marL="109728" indent="0">
              <a:buNone/>
              <a:defRPr/>
            </a:pPr>
            <a:endParaRPr lang="it-IT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Assistenti-segretari (AST/SC)</a:t>
            </a:r>
          </a:p>
          <a:p>
            <a:pPr marL="365760" indent="-256032">
              <a:buFont typeface="Wingdings 3"/>
              <a:buChar char=""/>
              <a:defRPr/>
            </a:pPr>
            <a:endParaRPr lang="it-IT" dirty="0" smtClean="0"/>
          </a:p>
          <a:p>
            <a:pPr marL="365760" indent="-256032">
              <a:buNone/>
              <a:defRPr/>
            </a:pPr>
            <a:r>
              <a:rPr lang="it-IT" dirty="0" smtClean="0"/>
              <a:t>→ </a:t>
            </a:r>
            <a:r>
              <a:rPr lang="it-IT" dirty="0"/>
              <a:t>t</a:t>
            </a:r>
            <a:r>
              <a:rPr lang="it-IT" dirty="0" smtClean="0"/>
              <a:t>ramite Concorso/</a:t>
            </a:r>
            <a:r>
              <a:rPr lang="it-IT" dirty="0" err="1" smtClean="0"/>
              <a:t>Competition</a:t>
            </a:r>
            <a:r>
              <a:rPr lang="it-IT" dirty="0" smtClean="0"/>
              <a:t> EPSO</a:t>
            </a:r>
          </a:p>
          <a:p>
            <a:pPr marL="365760" indent="-256032">
              <a:buNone/>
              <a:defRPr/>
            </a:pPr>
            <a:endParaRPr lang="it-IT" dirty="0" smtClean="0"/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135560" y="384969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Funzionari permanenti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5739"/>
            <a:ext cx="2590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853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40770" y="1278732"/>
            <a:ext cx="7056437" cy="50466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0770" y="46038"/>
            <a:ext cx="355449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000092"/>
                </a:solidFill>
                <a:latin typeface="Arial Narrow" pitchFamily="34" charset="0"/>
              </a:rPr>
              <a:t>Organigramma</a:t>
            </a:r>
            <a:endParaRPr lang="en-GB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14300"/>
            <a:ext cx="25701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292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848139" y="1614512"/>
            <a:ext cx="10515600" cy="4351338"/>
          </a:xfrm>
        </p:spPr>
        <p:txBody>
          <a:bodyPr>
            <a:normAutofit/>
          </a:bodyPr>
          <a:lstStyle/>
          <a:p>
            <a:pPr marL="631825" indent="-631825">
              <a:buNone/>
            </a:pPr>
            <a:endParaRPr lang="it-IT" altLang="en-US" sz="800" dirty="0">
              <a:latin typeface="Arial Narrow" panose="020B0606020202030204" pitchFamily="34" charset="0"/>
            </a:endParaRPr>
          </a:p>
          <a:p>
            <a:pPr marL="631825" indent="-631825"/>
            <a:endParaRPr lang="it-IT" altLang="en-US" i="1" dirty="0" smtClean="0"/>
          </a:p>
          <a:p>
            <a:pPr marL="631825" indent="-631825"/>
            <a:r>
              <a:rPr lang="it-IT" altLang="en-US" dirty="0" smtClean="0"/>
              <a:t>Laurea o titolo di studio equivalente</a:t>
            </a:r>
            <a:r>
              <a:rPr lang="it-IT" altLang="en-US" dirty="0"/>
              <a:t> </a:t>
            </a:r>
            <a:r>
              <a:rPr lang="it-IT" altLang="en-US" dirty="0" smtClean="0"/>
              <a:t>(</a:t>
            </a:r>
            <a:r>
              <a:rPr lang="it-IT" dirty="0"/>
              <a:t>durata almeno 3 </a:t>
            </a:r>
            <a:r>
              <a:rPr lang="it-IT" dirty="0" smtClean="0"/>
              <a:t>anni</a:t>
            </a:r>
            <a:r>
              <a:rPr lang="it-IT" baseline="30000" dirty="0" smtClean="0"/>
              <a:t>*</a:t>
            </a:r>
            <a:r>
              <a:rPr lang="it-IT" altLang="en-US" dirty="0" smtClean="0"/>
              <a:t>, 4 anni o più): </a:t>
            </a:r>
            <a:r>
              <a:rPr lang="it-IT" altLang="en-US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it-IT" altLang="en-US" i="1" dirty="0" smtClean="0"/>
          </a:p>
          <a:p>
            <a:pPr marL="631825" indent="-631825"/>
            <a:r>
              <a:rPr lang="it-IT" altLang="en-US" dirty="0" smtClean="0"/>
              <a:t>Conoscenza soddisfacente di una seconda lingua dell'UE</a:t>
            </a:r>
          </a:p>
          <a:p>
            <a:pPr marL="631825" indent="-631825">
              <a:buNone/>
            </a:pPr>
            <a:endParaRPr lang="it-IT" altLang="en-US" dirty="0" smtClean="0"/>
          </a:p>
          <a:p>
            <a:pPr marL="631825" indent="-631825"/>
            <a:r>
              <a:rPr lang="it-IT" altLang="en-US" dirty="0" smtClean="0"/>
              <a:t>Cittadinanza di un Paese membro dell’UE</a:t>
            </a:r>
            <a:endParaRPr lang="en-GB" alt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39" y="405608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Amministratore (AD)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AD5  a  AD16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Condizioni 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85751"/>
            <a:ext cx="288131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145" y="6089698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L'accesso</a:t>
            </a:r>
            <a:r>
              <a:rPr lang="it-IT" dirty="0" smtClean="0">
                <a:effectLst/>
              </a:rPr>
              <a:t> ai gradi dal 7 al 16 è soggetta al requisito aggiuntivo di avere  </a:t>
            </a:r>
          </a:p>
          <a:p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>
                <a:effectLst/>
              </a:rPr>
              <a:t>un'esperienza professionale adeguata di almeno un anno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454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18318" y="2013928"/>
            <a:ext cx="8871157" cy="4525963"/>
          </a:xfrm>
        </p:spPr>
        <p:txBody>
          <a:bodyPr>
            <a:normAutofit/>
          </a:bodyPr>
          <a:lstStyle/>
          <a:p>
            <a:pPr marL="625475" indent="-625475"/>
            <a:endParaRPr lang="it-IT" altLang="en-US" i="1" dirty="0" smtClean="0"/>
          </a:p>
          <a:p>
            <a:pPr marL="625475" indent="-625475"/>
            <a:r>
              <a:rPr lang="it-IT" altLang="en-US" dirty="0" smtClean="0"/>
              <a:t>Diploma di scuola superiore – laurea non richiesta </a:t>
            </a:r>
            <a:r>
              <a:rPr lang="it-IT" altLang="en-US" dirty="0" smtClean="0">
                <a:solidFill>
                  <a:srgbClr val="FF0000"/>
                </a:solidFill>
              </a:rPr>
              <a:t> </a:t>
            </a:r>
            <a:r>
              <a:rPr lang="it-IT" altLang="en-US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i="1" dirty="0" smtClean="0">
                <a:solidFill>
                  <a:srgbClr val="FF0000"/>
                </a:solidFill>
              </a:rPr>
              <a:t> </a:t>
            </a:r>
          </a:p>
          <a:p>
            <a:pPr marL="625475" indent="-625475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dirty="0" smtClean="0"/>
              <a:t>Conoscenza soddisfacente di una seconda lingua dell'UE</a:t>
            </a:r>
          </a:p>
          <a:p>
            <a:pPr marL="625475" indent="-625475"/>
            <a:endParaRPr lang="en-GB" altLang="en-US" dirty="0" smtClean="0"/>
          </a:p>
          <a:p>
            <a:pPr marL="625475" indent="-625475"/>
            <a:r>
              <a:rPr lang="it-IT" altLang="en-US" dirty="0" smtClean="0"/>
              <a:t>Cittadinanza di un Paese membro dell’UE</a:t>
            </a:r>
            <a:endParaRPr lang="en-GB" altLang="en-US" dirty="0" smtClean="0"/>
          </a:p>
          <a:p>
            <a:pPr marL="625475" indent="-625475">
              <a:buNone/>
            </a:pPr>
            <a:endParaRPr lang="en-GB" altLang="en-US" sz="3000" dirty="0">
              <a:latin typeface="Arial Narrow" panose="020B060602020203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054" y="505584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Assistente (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AST)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AST3  a  AST11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Condizioni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951" y="474663"/>
            <a:ext cx="27606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843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42865" y="1851095"/>
            <a:ext cx="8229600" cy="4525963"/>
          </a:xfrm>
        </p:spPr>
        <p:txBody>
          <a:bodyPr>
            <a:normAutofit/>
          </a:bodyPr>
          <a:lstStyle/>
          <a:p>
            <a:pPr marL="625475" indent="-625475"/>
            <a:endParaRPr lang="it-IT" altLang="en-US" i="1" dirty="0" smtClean="0"/>
          </a:p>
          <a:p>
            <a:pPr marL="625475" indent="-625475"/>
            <a:r>
              <a:rPr lang="it-IT" sz="2600" dirty="0"/>
              <a:t>Istruzione media </a:t>
            </a:r>
            <a:r>
              <a:rPr lang="it-IT" sz="2600" dirty="0" smtClean="0"/>
              <a:t>superiore</a:t>
            </a:r>
            <a:r>
              <a:rPr lang="it-IT" sz="2600" baseline="30000" dirty="0" smtClean="0"/>
              <a:t>*</a:t>
            </a:r>
            <a:r>
              <a:rPr lang="en-GB" sz="2600" dirty="0" smtClean="0"/>
              <a:t> </a:t>
            </a:r>
            <a:r>
              <a:rPr lang="it-IT" altLang="en-US" sz="2600" dirty="0" smtClean="0"/>
              <a:t>(che dia accesso al diploma di scuola superiore):</a:t>
            </a:r>
            <a:endParaRPr lang="it-IT" altLang="en-US" sz="2600" dirty="0"/>
          </a:p>
          <a:p>
            <a:pPr marL="0" indent="0" algn="ctr">
              <a:buNone/>
            </a:pPr>
            <a:r>
              <a:rPr lang="it-IT" altLang="en-US" sz="2000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sz="2600" dirty="0" smtClean="0"/>
              <a:t>Conoscenza soddisfacente di una seconda lingua dell'UE</a:t>
            </a:r>
            <a:endParaRPr lang="it-IT" altLang="en-US" sz="2600" dirty="0"/>
          </a:p>
          <a:p>
            <a:pPr marL="0" indent="0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sz="2600" dirty="0" smtClean="0"/>
              <a:t>Cittadinanza di un Paese membro dell’UE</a:t>
            </a:r>
            <a:endParaRPr lang="en-GB" altLang="en-US" sz="2600" dirty="0" smtClean="0"/>
          </a:p>
          <a:p>
            <a:pPr marL="625475" indent="-625475">
              <a:buNone/>
            </a:pPr>
            <a:endParaRPr lang="en-GB" altLang="en-US" sz="3000" dirty="0">
              <a:latin typeface="Arial Narrow" panose="020B060602020203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97" y="403160"/>
            <a:ext cx="934170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Assistente (AST)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AST1  a  AST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7</a:t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Assistente segretario (AST/SC)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AST/SC1  a  AST/SC6</a:t>
            </a:r>
            <a:b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Condizioni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1649" y="327116"/>
            <a:ext cx="27606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991" y="6211669"/>
            <a:ext cx="972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L'accesso ai gruppi di funzione AST è subordinato al requisito supplementare di </a:t>
            </a:r>
          </a:p>
          <a:p>
            <a:r>
              <a:rPr lang="it-IT" dirty="0"/>
              <a:t> </a:t>
            </a:r>
            <a:r>
              <a:rPr lang="it-IT" dirty="0" smtClean="0"/>
              <a:t>  avere un'esperienza professionale adeguata di almeno 3 anni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410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1133</Words>
  <Application>Microsoft Office PowerPoint</Application>
  <PresentationFormat>Personalizzato</PresentationFormat>
  <Paragraphs>251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Office Theme</vt:lpstr>
      <vt:lpstr>Opportunità Lavorative nelle Istituzioni Europee</vt:lpstr>
      <vt:lpstr>Come?</vt:lpstr>
      <vt:lpstr>Dove?</vt:lpstr>
      <vt:lpstr>Profili professionali</vt:lpstr>
      <vt:lpstr>Funzionari permanenti</vt:lpstr>
      <vt:lpstr>Organigramma</vt:lpstr>
      <vt:lpstr>Amministratore (AD) - da  AD5  a  AD16  Condizioni </vt:lpstr>
      <vt:lpstr>Assistente (AST) - da  AST3  a  AST11 Condizioni</vt:lpstr>
      <vt:lpstr> Assistente (AST) - da  AST1  a  AST 7  Assistente segretario (AST/SC) - da  AST/SC1  a  AST/SC6  Condizioni</vt:lpstr>
      <vt:lpstr>Agenti contrattuali (CAST)</vt:lpstr>
      <vt:lpstr>Selezione CAST </vt:lpstr>
      <vt:lpstr>  Agenti temporanei</vt:lpstr>
      <vt:lpstr>  Personale interinale</vt:lpstr>
      <vt:lpstr>Diapositiva 14</vt:lpstr>
      <vt:lpstr>  Altri contratti temporanei</vt:lpstr>
      <vt:lpstr>    Esempi di profili professionali                   </vt:lpstr>
      <vt:lpstr>Come Candidarsi</vt:lpstr>
      <vt:lpstr>Diapositiva 18</vt:lpstr>
      <vt:lpstr>Candidature</vt:lpstr>
      <vt:lpstr>    Fase 1 Prova di accesso al computer </vt:lpstr>
      <vt:lpstr>Fase 1 Prova di accesso al computer</vt:lpstr>
      <vt:lpstr>  Fase 1 Prova di accesso al computer </vt:lpstr>
      <vt:lpstr> Fase 1 Prova di accesso al computer </vt:lpstr>
      <vt:lpstr>  Fase 2 Fase di valutazione  </vt:lpstr>
      <vt:lpstr> Elenco di riserva</vt:lpstr>
    </vt:vector>
  </TitlesOfParts>
  <Company>European Parliament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Opportunità Lavorative nelle Istituzioni Europee</dc:title>
  <dc:creator>MONTI Stella</dc:creator>
  <cp:lastModifiedBy>andreaferrario</cp:lastModifiedBy>
  <cp:revision>76</cp:revision>
  <dcterms:created xsi:type="dcterms:W3CDTF">2016-11-15T14:58:10Z</dcterms:created>
  <dcterms:modified xsi:type="dcterms:W3CDTF">2017-05-09T10:40:36Z</dcterms:modified>
</cp:coreProperties>
</file>